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Catamaran"/>
      <p:regular r:id="rId28"/>
      <p:bold r:id="rId29"/>
    </p:embeddedFont>
    <p:embeddedFont>
      <p:font typeface="Fira Sans Extra Condensed Medium"/>
      <p:regular r:id="rId30"/>
      <p:bold r:id="rId31"/>
      <p:italic r:id="rId32"/>
      <p:boldItalic r:id="rId33"/>
    </p:embeddedFont>
    <p:embeddedFont>
      <p:font typeface="Livvic"/>
      <p:regular r:id="rId34"/>
      <p:bold r:id="rId35"/>
      <p:italic r:id="rId36"/>
      <p:boldItalic r:id="rId37"/>
    </p:embeddedFont>
    <p:embeddedFont>
      <p:font typeface="Catamaran Light"/>
      <p:regular r:id="rId38"/>
      <p:bold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Catamaran-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atamaran-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ExtraCondensedMedium-bold.fntdata"/><Relationship Id="rId30" Type="http://schemas.openxmlformats.org/officeDocument/2006/relationships/font" Target="fonts/FiraSansExtraCondensedMedium-regular.fntdata"/><Relationship Id="rId11" Type="http://schemas.openxmlformats.org/officeDocument/2006/relationships/slide" Target="slides/slide7.xml"/><Relationship Id="rId33" Type="http://schemas.openxmlformats.org/officeDocument/2006/relationships/font" Target="fonts/FiraSansExtraCondensedMedium-boldItalic.fntdata"/><Relationship Id="rId10" Type="http://schemas.openxmlformats.org/officeDocument/2006/relationships/slide" Target="slides/slide6.xml"/><Relationship Id="rId32" Type="http://schemas.openxmlformats.org/officeDocument/2006/relationships/font" Target="fonts/FiraSansExtraCondensedMedium-italic.fntdata"/><Relationship Id="rId13" Type="http://schemas.openxmlformats.org/officeDocument/2006/relationships/slide" Target="slides/slide9.xml"/><Relationship Id="rId35" Type="http://schemas.openxmlformats.org/officeDocument/2006/relationships/font" Target="fonts/Livvic-bold.fntdata"/><Relationship Id="rId12" Type="http://schemas.openxmlformats.org/officeDocument/2006/relationships/slide" Target="slides/slide8.xml"/><Relationship Id="rId34" Type="http://schemas.openxmlformats.org/officeDocument/2006/relationships/font" Target="fonts/Livvic-regular.fntdata"/><Relationship Id="rId15" Type="http://schemas.openxmlformats.org/officeDocument/2006/relationships/slide" Target="slides/slide11.xml"/><Relationship Id="rId37" Type="http://schemas.openxmlformats.org/officeDocument/2006/relationships/font" Target="fonts/Livvic-boldItalic.fntdata"/><Relationship Id="rId14" Type="http://schemas.openxmlformats.org/officeDocument/2006/relationships/slide" Target="slides/slide10.xml"/><Relationship Id="rId36" Type="http://schemas.openxmlformats.org/officeDocument/2006/relationships/font" Target="fonts/Livvic-italic.fntdata"/><Relationship Id="rId17" Type="http://schemas.openxmlformats.org/officeDocument/2006/relationships/slide" Target="slides/slide13.xml"/><Relationship Id="rId39" Type="http://schemas.openxmlformats.org/officeDocument/2006/relationships/font" Target="fonts/CatamaranLight-bold.fntdata"/><Relationship Id="rId16" Type="http://schemas.openxmlformats.org/officeDocument/2006/relationships/slide" Target="slides/slide12.xml"/><Relationship Id="rId38" Type="http://schemas.openxmlformats.org/officeDocument/2006/relationships/font" Target="fonts/CatamaranLight-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jpg>
</file>

<file path=ppt/media/image15.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oly.org/tests/"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3e13d9a7e_0_7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3e13d9a7e_0_7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ea080508e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ea080508e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 Try to get a mix of multiple choice and short answer or matching</a:t>
            </a:r>
            <a:endParaRPr b="1"/>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0ab0edf0eb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0ab0edf0eb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 Try to get a mix of multiple choice and short answer or matching</a:t>
            </a:r>
            <a:endParaRPr b="1"/>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0ab0edf0eb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0ab0edf0eb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Pull some questions from exams on the </a:t>
            </a:r>
            <a:r>
              <a:rPr b="1" lang="en" u="sng">
                <a:solidFill>
                  <a:schemeClr val="hlink"/>
                </a:solidFill>
                <a:hlinkClick r:id="rId2"/>
              </a:rPr>
              <a:t>scioly wiki test exchange</a:t>
            </a:r>
            <a:r>
              <a:rPr b="1" lang="en"/>
              <a:t>, first give attendees a couple minutes to read over them/work through them, then walk them through the answers. Try to get a mix of multiple choice and short answer or matching</a:t>
            </a:r>
            <a:endParaRPr b="1"/>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0ab0edf0eb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0ab0edf0eb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0ab0edf0eb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0ab0edf0eb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this section to talk about any strategies you used to navigate the event when you competed. For example, how did you manage your time, how did you organize your notes, how did you split topics up between you and your partner, etc.?</a:t>
            </a:r>
            <a:endParaRPr b="1"/>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0ab0edf0eb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0ab0edf0eb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this section to talk about any strategies you used to navigate the event when you competed. For example, how did you manage your time, how did you organize your notes, how did you split topics up between you and your partner, etc.?</a:t>
            </a:r>
            <a:endParaRPr b="1"/>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0ab0edf0eb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0ab0edf0e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this section to talk about any strategies you used to navigate the event when you competed. For example, how did you manage your time, how did you organize your notes, how did you split topics up between you and your partner, etc.?</a:t>
            </a:r>
            <a:endParaRPr b="1"/>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0ab0edf0e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0ab0edf0e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this section to talk about any strategies you used to navigate the event when you competed. For example, how did you manage your time, how did you organize your notes, how did you split topics up between you and your partner, etc.?</a:t>
            </a:r>
            <a:endParaRPr b="1"/>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0ab0edf0e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0ab0edf0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This section should focus on topics that are more math-based (harder to self-teach), concepts that come only usually up in college level courses, or concepts that you struggled with when you competed in this event</a:t>
            </a:r>
            <a:endParaRPr b="1"/>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3e13d9a7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3e13d9a7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4043"/>
                </a:solidFill>
              </a:rPr>
              <a:t>For Builds: </a:t>
            </a:r>
            <a:r>
              <a:rPr lang="en" sz="1200">
                <a:solidFill>
                  <a:srgbClr val="3C4043"/>
                </a:solidFill>
              </a:rPr>
              <a:t>Replace</a:t>
            </a:r>
            <a:r>
              <a:rPr i="1" lang="en" sz="1200">
                <a:solidFill>
                  <a:srgbClr val="3C4043"/>
                </a:solidFill>
              </a:rPr>
              <a:t> difficult topics</a:t>
            </a:r>
            <a:r>
              <a:rPr lang="en" sz="1200">
                <a:solidFill>
                  <a:srgbClr val="3C4043"/>
                </a:solidFill>
              </a:rPr>
              <a:t> with </a:t>
            </a:r>
            <a:r>
              <a:rPr i="1" lang="en" sz="1200">
                <a:solidFill>
                  <a:srgbClr val="3C4043"/>
                </a:solidFill>
              </a:rPr>
              <a:t>physical principles</a:t>
            </a:r>
            <a:r>
              <a:rPr lang="en" sz="1200">
                <a:solidFill>
                  <a:srgbClr val="3C4043"/>
                </a:solidFill>
              </a:rPr>
              <a:t> </a:t>
            </a:r>
            <a:r>
              <a:rPr lang="en" sz="1200">
                <a:solidFill>
                  <a:srgbClr val="3C4043"/>
                </a:solidFill>
              </a:rPr>
              <a:t>involved</a:t>
            </a:r>
            <a:r>
              <a:rPr lang="en" sz="1200">
                <a:solidFill>
                  <a:srgbClr val="3C4043"/>
                </a:solidFill>
              </a:rPr>
              <a:t> in the build and replace </a:t>
            </a:r>
            <a:r>
              <a:rPr i="1" lang="en" sz="1200">
                <a:solidFill>
                  <a:srgbClr val="3C4043"/>
                </a:solidFill>
              </a:rPr>
              <a:t>common questions</a:t>
            </a:r>
            <a:r>
              <a:rPr lang="en" sz="1200">
                <a:solidFill>
                  <a:srgbClr val="3C4043"/>
                </a:solidFill>
              </a:rPr>
              <a:t> </a:t>
            </a:r>
            <a:r>
              <a:rPr lang="en" sz="1200">
                <a:solidFill>
                  <a:srgbClr val="3C4043"/>
                </a:solidFill>
              </a:rPr>
              <a:t>with</a:t>
            </a:r>
            <a:r>
              <a:rPr lang="en" sz="1200">
                <a:solidFill>
                  <a:srgbClr val="3C4043"/>
                </a:solidFill>
              </a:rPr>
              <a:t> </a:t>
            </a:r>
            <a:r>
              <a:rPr i="1" lang="en" sz="1200">
                <a:solidFill>
                  <a:srgbClr val="3C4043"/>
                </a:solidFill>
              </a:rPr>
              <a:t>common designs</a:t>
            </a:r>
            <a:endParaRPr i="1" sz="1200">
              <a:solidFill>
                <a:srgbClr val="3C4043"/>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ea080508e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ea080508e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this section to talk about any strategies you used to navigate the event when you competed. For example, how did you manage your time, how did you organize your notes, how did you split topics up between you and your partner, etc.?</a:t>
            </a:r>
            <a:endParaRPr b="1"/>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0ab0edf0e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0ab0edf0e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this section to talk about any strategies you used to navigate the event when you competed. For example, how did you manage your time, how did you organize your notes, how did you split topics up between you and your partner, etc.?</a:t>
            </a:r>
            <a:endParaRPr b="1"/>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5158d5a3ec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5158d5a3ec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4043"/>
                </a:solidFill>
              </a:rPr>
              <a:t>Here, you can link or mention any online or book resources that helped you in this event when you were a competitor. Try to avoid general resources like scioly wiki, because they probably already are familiar with it.</a:t>
            </a:r>
            <a:endParaRPr b="1" sz="1200">
              <a:solidFill>
                <a:srgbClr val="3C4043"/>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(replace picture with a picture from one of our tournaments)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Highlight key points from the rules sheet:</a:t>
            </a:r>
            <a:r>
              <a:rPr lang="en"/>
              <a:t> DESIGN LOGS that basically grant free points, most tested-on topics, point distribution so that competitors know what to prioritize, allowed notes and equipment, etc.</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0ab0edf0e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0ab0edf0e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Highlight key points from the rules sheet:</a:t>
            </a:r>
            <a:r>
              <a:rPr lang="en"/>
              <a:t> DESIGN LOGS that basically grant free points, most tested-on topics, point distribution so that competitors know what to prioritize, allowed notes and equipment, etc.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3e13d9a7e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3e13d9a7e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This section should focus on topics that are more math-based (harder to self-teach), concepts that come only usually up in college level courses, or concepts that you struggled with when you competed in this event</a:t>
            </a:r>
            <a:endParaRPr b="1"/>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ea080508e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ea080508e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0a6638389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0a6638389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ea080508e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ea080508e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0ab0edf0e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0ab0edf0e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 name="Google Shape;10;p2"/>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61" name="Shape 61"/>
        <p:cNvGrpSpPr/>
        <p:nvPr/>
      </p:nvGrpSpPr>
      <p:grpSpPr>
        <a:xfrm>
          <a:off x="0" y="0"/>
          <a:ext cx="0" cy="0"/>
          <a:chOff x="0" y="0"/>
          <a:chExt cx="0" cy="0"/>
        </a:xfrm>
      </p:grpSpPr>
      <p:sp>
        <p:nvSpPr>
          <p:cNvPr id="62" name="Google Shape;62;p11"/>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63" name="Shape 63"/>
        <p:cNvGrpSpPr/>
        <p:nvPr/>
      </p:nvGrpSpPr>
      <p:grpSpPr>
        <a:xfrm>
          <a:off x="0" y="0"/>
          <a:ext cx="0" cy="0"/>
          <a:chOff x="0" y="0"/>
          <a:chExt cx="0" cy="0"/>
        </a:xfrm>
      </p:grpSpPr>
      <p:sp>
        <p:nvSpPr>
          <p:cNvPr id="64" name="Google Shape;64;p12"/>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2"/>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66" name="Shape 66"/>
        <p:cNvGrpSpPr/>
        <p:nvPr/>
      </p:nvGrpSpPr>
      <p:grpSpPr>
        <a:xfrm>
          <a:off x="0" y="0"/>
          <a:ext cx="0" cy="0"/>
          <a:chOff x="0" y="0"/>
          <a:chExt cx="0" cy="0"/>
        </a:xfrm>
      </p:grpSpPr>
      <p:sp>
        <p:nvSpPr>
          <p:cNvPr id="67" name="Google Shape;67;p13"/>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8" name="Google Shape;68;p13"/>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9" name="Google Shape;69;p13"/>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0" name="Google Shape;70;p13"/>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1" name="Google Shape;71;p13"/>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2" name="Google Shape;72;p13"/>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3" name="Google Shape;73;p13"/>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3"/>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5" name="Google Shape;75;p13"/>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6" name="Google Shape;76;p13"/>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7" name="Google Shape;77;p13"/>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8" name="Google Shape;78;p13"/>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9" name="Google Shape;79;p13"/>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80" name="Shape 80"/>
        <p:cNvGrpSpPr/>
        <p:nvPr/>
      </p:nvGrpSpPr>
      <p:grpSpPr>
        <a:xfrm>
          <a:off x="0" y="0"/>
          <a:ext cx="0" cy="0"/>
          <a:chOff x="0" y="0"/>
          <a:chExt cx="0" cy="0"/>
        </a:xfrm>
      </p:grpSpPr>
      <p:sp>
        <p:nvSpPr>
          <p:cNvPr id="81" name="Google Shape;81;p14"/>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82" name="Shape 82"/>
        <p:cNvGrpSpPr/>
        <p:nvPr/>
      </p:nvGrpSpPr>
      <p:grpSpPr>
        <a:xfrm>
          <a:off x="0" y="0"/>
          <a:ext cx="0" cy="0"/>
          <a:chOff x="0" y="0"/>
          <a:chExt cx="0" cy="0"/>
        </a:xfrm>
      </p:grpSpPr>
      <p:sp>
        <p:nvSpPr>
          <p:cNvPr id="83" name="Google Shape;83;p15"/>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4" name="Google Shape;84;p15"/>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5" name="Google Shape;85;p15"/>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5"/>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 name="Google Shape;87;p15"/>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88" name="Shape 88"/>
        <p:cNvGrpSpPr/>
        <p:nvPr/>
      </p:nvGrpSpPr>
      <p:grpSpPr>
        <a:xfrm>
          <a:off x="0" y="0"/>
          <a:ext cx="0" cy="0"/>
          <a:chOff x="0" y="0"/>
          <a:chExt cx="0" cy="0"/>
        </a:xfrm>
      </p:grpSpPr>
      <p:sp>
        <p:nvSpPr>
          <p:cNvPr id="89" name="Google Shape;89;p16"/>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90" name="Google Shape;90;p16"/>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91" name="Shape 91"/>
        <p:cNvGrpSpPr/>
        <p:nvPr/>
      </p:nvGrpSpPr>
      <p:grpSpPr>
        <a:xfrm>
          <a:off x="0" y="0"/>
          <a:ext cx="0" cy="0"/>
          <a:chOff x="0" y="0"/>
          <a:chExt cx="0" cy="0"/>
        </a:xfrm>
      </p:grpSpPr>
      <p:sp>
        <p:nvSpPr>
          <p:cNvPr id="92" name="Google Shape;92;p17"/>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17"/>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5" name="Google Shape;95;p17"/>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6" name="Google Shape;96;p17"/>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7"/>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8" name="Google Shape;98;p17"/>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99" name="Shape 99"/>
        <p:cNvGrpSpPr/>
        <p:nvPr/>
      </p:nvGrpSpPr>
      <p:grpSpPr>
        <a:xfrm>
          <a:off x="0" y="0"/>
          <a:ext cx="0" cy="0"/>
          <a:chOff x="0" y="0"/>
          <a:chExt cx="0" cy="0"/>
        </a:xfrm>
      </p:grpSpPr>
      <p:sp>
        <p:nvSpPr>
          <p:cNvPr id="100" name="Google Shape;100;p18"/>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1" name="Google Shape;101;p18"/>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2" name="Google Shape;102;p18"/>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3" name="Google Shape;103;p18"/>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04" name="Google Shape;104;p18"/>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105" name="Shape 105"/>
        <p:cNvGrpSpPr/>
        <p:nvPr/>
      </p:nvGrpSpPr>
      <p:grpSpPr>
        <a:xfrm>
          <a:off x="0" y="0"/>
          <a:ext cx="0" cy="0"/>
          <a:chOff x="0" y="0"/>
          <a:chExt cx="0" cy="0"/>
        </a:xfrm>
      </p:grpSpPr>
      <p:sp>
        <p:nvSpPr>
          <p:cNvPr id="106" name="Google Shape;106;p19"/>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p:txBody>
      </p:sp>
      <p:sp>
        <p:nvSpPr>
          <p:cNvPr id="107" name="Google Shape;107;p19"/>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08" name="Shape 108"/>
        <p:cNvGrpSpPr/>
        <p:nvPr/>
      </p:nvGrpSpPr>
      <p:grpSpPr>
        <a:xfrm>
          <a:off x="0" y="0"/>
          <a:ext cx="0" cy="0"/>
          <a:chOff x="0" y="0"/>
          <a:chExt cx="0" cy="0"/>
        </a:xfrm>
      </p:grpSpPr>
      <p:sp>
        <p:nvSpPr>
          <p:cNvPr id="109" name="Google Shape;109;p20"/>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0" name="Google Shape;110;p20"/>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1" name="Shape 11"/>
        <p:cNvGrpSpPr/>
        <p:nvPr/>
      </p:nvGrpSpPr>
      <p:grpSpPr>
        <a:xfrm>
          <a:off x="0" y="0"/>
          <a:ext cx="0" cy="0"/>
          <a:chOff x="0" y="0"/>
          <a:chExt cx="0" cy="0"/>
        </a:xfrm>
      </p:grpSpPr>
      <p:sp>
        <p:nvSpPr>
          <p:cNvPr id="12" name="Google Shape;12;p3"/>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3" name="Google Shape;13;p3"/>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 name="Google Shape;16;p3"/>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 name="Google Shape;19;p3"/>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2" name="Google Shape;22;p3"/>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3" name="Google Shape;23;p3"/>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6" name="Google Shape;26;p3"/>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3"/>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111" name="Shape 111"/>
        <p:cNvGrpSpPr/>
        <p:nvPr/>
      </p:nvGrpSpPr>
      <p:grpSpPr>
        <a:xfrm>
          <a:off x="0" y="0"/>
          <a:ext cx="0" cy="0"/>
          <a:chOff x="0" y="0"/>
          <a:chExt cx="0" cy="0"/>
        </a:xfrm>
      </p:grpSpPr>
      <p:sp>
        <p:nvSpPr>
          <p:cNvPr id="112" name="Google Shape;112;p21"/>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3" name="Google Shape;113;p21"/>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4" name="Google Shape;114;p21"/>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28" name="Shape 28"/>
        <p:cNvGrpSpPr/>
        <p:nvPr/>
      </p:nvGrpSpPr>
      <p:grpSpPr>
        <a:xfrm>
          <a:off x="0" y="0"/>
          <a:ext cx="0" cy="0"/>
          <a:chOff x="0" y="0"/>
          <a:chExt cx="0" cy="0"/>
        </a:xfrm>
      </p:grpSpPr>
      <p:sp>
        <p:nvSpPr>
          <p:cNvPr id="29" name="Google Shape;29;p4"/>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30" name="Google Shape;30;p4"/>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31" name="Shape 31"/>
        <p:cNvGrpSpPr/>
        <p:nvPr/>
      </p:nvGrpSpPr>
      <p:grpSpPr>
        <a:xfrm>
          <a:off x="0" y="0"/>
          <a:ext cx="0" cy="0"/>
          <a:chOff x="0" y="0"/>
          <a:chExt cx="0" cy="0"/>
        </a:xfrm>
      </p:grpSpPr>
      <p:sp>
        <p:nvSpPr>
          <p:cNvPr id="32" name="Google Shape;32;p5"/>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 name="Google Shape;33;p5"/>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4" name="Google Shape;34;p5"/>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5"/>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6" name="Google Shape;36;p5"/>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 name="Google Shape;37;p5"/>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8" name="Google Shape;38;p5"/>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9" name="Google Shape;39;p5"/>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5"/>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41" name="Shape 41"/>
        <p:cNvGrpSpPr/>
        <p:nvPr/>
      </p:nvGrpSpPr>
      <p:grpSpPr>
        <a:xfrm>
          <a:off x="0" y="0"/>
          <a:ext cx="0" cy="0"/>
          <a:chOff x="0" y="0"/>
          <a:chExt cx="0" cy="0"/>
        </a:xfrm>
      </p:grpSpPr>
      <p:sp>
        <p:nvSpPr>
          <p:cNvPr id="42" name="Google Shape;42;p6"/>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3" name="Google Shape;43;p6"/>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4" name="Google Shape;44;p6"/>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5" name="Google Shape;45;p6"/>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6" name="Google Shape;46;p6"/>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7" name="Google Shape;47;p6"/>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8" name="Google Shape;48;p6"/>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49" name="Shape 49"/>
        <p:cNvGrpSpPr/>
        <p:nvPr/>
      </p:nvGrpSpPr>
      <p:grpSpPr>
        <a:xfrm>
          <a:off x="0" y="0"/>
          <a:ext cx="0" cy="0"/>
          <a:chOff x="0" y="0"/>
          <a:chExt cx="0" cy="0"/>
        </a:xfrm>
      </p:grpSpPr>
      <p:sp>
        <p:nvSpPr>
          <p:cNvPr id="50" name="Google Shape;50;p7"/>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51" name="Google Shape;51;p7"/>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52" name="Shape 52"/>
        <p:cNvGrpSpPr/>
        <p:nvPr/>
      </p:nvGrpSpPr>
      <p:grpSpPr>
        <a:xfrm>
          <a:off x="0" y="0"/>
          <a:ext cx="0" cy="0"/>
          <a:chOff x="0" y="0"/>
          <a:chExt cx="0" cy="0"/>
        </a:xfrm>
      </p:grpSpPr>
      <p:sp>
        <p:nvSpPr>
          <p:cNvPr id="53" name="Google Shape;53;p8"/>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4" name="Google Shape;54;p8"/>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55" name="Shape 55"/>
        <p:cNvGrpSpPr/>
        <p:nvPr/>
      </p:nvGrpSpPr>
      <p:grpSpPr>
        <a:xfrm>
          <a:off x="0" y="0"/>
          <a:ext cx="0" cy="0"/>
          <a:chOff x="0" y="0"/>
          <a:chExt cx="0" cy="0"/>
        </a:xfrm>
      </p:grpSpPr>
      <p:sp>
        <p:nvSpPr>
          <p:cNvPr id="56" name="Google Shape;56;p9"/>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7" name="Google Shape;57;p9"/>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58" name="Shape 58"/>
        <p:cNvGrpSpPr/>
        <p:nvPr/>
      </p:nvGrpSpPr>
      <p:grpSpPr>
        <a:xfrm>
          <a:off x="0" y="0"/>
          <a:ext cx="0" cy="0"/>
          <a:chOff x="0" y="0"/>
          <a:chExt cx="0" cy="0"/>
        </a:xfrm>
      </p:grpSpPr>
      <p:sp>
        <p:nvSpPr>
          <p:cNvPr id="59" name="Google Shape;59;p10"/>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0" name="Google Shape;60;p10"/>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indent="-304800" lvl="1" marL="914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indent="-304800" lvl="2" marL="1371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indent="-304800" lvl="3" marL="1828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indent="-304800" lvl="4" marL="22860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indent="-304800" lvl="5" marL="27432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indent="-304800" lvl="6" marL="3200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indent="-304800" lvl="7" marL="3657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indent="-304800" lvl="8" marL="411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jp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4.jp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6.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6.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 name="Shape 118"/>
        <p:cNvGrpSpPr/>
        <p:nvPr/>
      </p:nvGrpSpPr>
      <p:grpSpPr>
        <a:xfrm>
          <a:off x="0" y="0"/>
          <a:ext cx="0" cy="0"/>
          <a:chOff x="0" y="0"/>
          <a:chExt cx="0" cy="0"/>
        </a:xfrm>
      </p:grpSpPr>
      <p:pic>
        <p:nvPicPr>
          <p:cNvPr id="119" name="Google Shape;119;p22"/>
          <p:cNvPicPr preferRelativeResize="0"/>
          <p:nvPr/>
        </p:nvPicPr>
        <p:blipFill rotWithShape="1">
          <a:blip r:embed="rId3">
            <a:alphaModFix/>
          </a:blip>
          <a:srcRect b="0" l="13431" r="35979" t="0"/>
          <a:stretch/>
        </p:blipFill>
        <p:spPr>
          <a:xfrm>
            <a:off x="3940124" y="0"/>
            <a:ext cx="5203875" cy="5143500"/>
          </a:xfrm>
          <a:prstGeom prst="rect">
            <a:avLst/>
          </a:prstGeom>
          <a:noFill/>
          <a:ln>
            <a:noFill/>
          </a:ln>
        </p:spPr>
      </p:pic>
      <p:sp>
        <p:nvSpPr>
          <p:cNvPr id="120" name="Google Shape;120;p22"/>
          <p:cNvSpPr/>
          <p:nvPr/>
        </p:nvSpPr>
        <p:spPr>
          <a:xfrm rot="5400000">
            <a:off x="1133550" y="414025"/>
            <a:ext cx="3358800" cy="4366800"/>
          </a:xfrm>
          <a:prstGeom prst="rect">
            <a:avLst/>
          </a:prstGeom>
          <a:solidFill>
            <a:schemeClr val="accent1">
              <a:alpha val="8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2"/>
          <p:cNvSpPr txBox="1"/>
          <p:nvPr>
            <p:ph idx="1" type="subTitle"/>
          </p:nvPr>
        </p:nvSpPr>
        <p:spPr>
          <a:xfrm>
            <a:off x="843075" y="3324525"/>
            <a:ext cx="32172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solidFill>
                  <a:schemeClr val="lt1"/>
                </a:solidFill>
              </a:rPr>
              <a:t>Georgia Tech Event Workshop Series 2024-25</a:t>
            </a:r>
            <a:endParaRPr sz="1500">
              <a:solidFill>
                <a:schemeClr val="lt1"/>
              </a:solidFill>
            </a:endParaRPr>
          </a:p>
        </p:txBody>
      </p:sp>
      <p:sp>
        <p:nvSpPr>
          <p:cNvPr id="122" name="Google Shape;122;p22"/>
          <p:cNvSpPr txBox="1"/>
          <p:nvPr>
            <p:ph type="ctrTitle"/>
          </p:nvPr>
        </p:nvSpPr>
        <p:spPr>
          <a:xfrm>
            <a:off x="820675" y="994250"/>
            <a:ext cx="4592400" cy="16623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solidFill>
                  <a:schemeClr val="lt1"/>
                </a:solidFill>
              </a:rPr>
              <a:t>Champion Cheatsheets</a:t>
            </a:r>
            <a:endParaRPr>
              <a:solidFill>
                <a:schemeClr val="lt1"/>
              </a:solidFill>
              <a:latin typeface="Livvic"/>
              <a:ea typeface="Livvic"/>
              <a:cs typeface="Livvic"/>
              <a:sym typeface="Livvic"/>
            </a:endParaRPr>
          </a:p>
        </p:txBody>
      </p:sp>
      <p:pic>
        <p:nvPicPr>
          <p:cNvPr id="123" name="Google Shape;123;p22"/>
          <p:cNvPicPr preferRelativeResize="0"/>
          <p:nvPr/>
        </p:nvPicPr>
        <p:blipFill>
          <a:blip r:embed="rId4">
            <a:alphaModFix/>
          </a:blip>
          <a:stretch>
            <a:fillRect/>
          </a:stretch>
        </p:blipFill>
        <p:spPr>
          <a:xfrm>
            <a:off x="7129200" y="185150"/>
            <a:ext cx="1782300" cy="1782300"/>
          </a:xfrm>
          <a:prstGeom prst="ellipse">
            <a:avLst/>
          </a:prstGeom>
          <a:noFill/>
          <a:ln cap="flat" cmpd="sng" w="28575">
            <a:solidFill>
              <a:schemeClr val="accent4"/>
            </a:solidFill>
            <a:prstDash val="solid"/>
            <a:round/>
            <a:headEnd len="sm" w="sm" type="none"/>
            <a:tailEnd len="sm" w="sm" type="none"/>
          </a:ln>
        </p:spPr>
      </p:pic>
      <p:sp>
        <p:nvSpPr>
          <p:cNvPr id="124" name="Google Shape;124;p22"/>
          <p:cNvSpPr txBox="1"/>
          <p:nvPr>
            <p:ph type="ctrTitle"/>
          </p:nvPr>
        </p:nvSpPr>
        <p:spPr>
          <a:xfrm>
            <a:off x="843075" y="2557025"/>
            <a:ext cx="4592400" cy="585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2600">
                <a:solidFill>
                  <a:srgbClr val="EFD67E"/>
                </a:solidFill>
              </a:rPr>
              <a:t>Division B/C</a:t>
            </a:r>
            <a:endParaRPr sz="2600">
              <a:solidFill>
                <a:srgbClr val="EFD67E"/>
              </a:solidFill>
              <a:latin typeface="Livvic"/>
              <a:ea typeface="Livvic"/>
              <a:cs typeface="Livvic"/>
              <a:sym typeface="Livv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7" name="Shape 197"/>
        <p:cNvGrpSpPr/>
        <p:nvPr/>
      </p:nvGrpSpPr>
      <p:grpSpPr>
        <a:xfrm>
          <a:off x="0" y="0"/>
          <a:ext cx="0" cy="0"/>
          <a:chOff x="0" y="0"/>
          <a:chExt cx="0" cy="0"/>
        </a:xfrm>
      </p:grpSpPr>
      <p:sp>
        <p:nvSpPr>
          <p:cNvPr id="198" name="Google Shape;198;p31"/>
          <p:cNvSpPr/>
          <p:nvPr/>
        </p:nvSpPr>
        <p:spPr>
          <a:xfrm>
            <a:off x="-8500" y="6325"/>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pic>
        <p:nvPicPr>
          <p:cNvPr id="199" name="Google Shape;199;p31"/>
          <p:cNvPicPr preferRelativeResize="0"/>
          <p:nvPr/>
        </p:nvPicPr>
        <p:blipFill rotWithShape="1">
          <a:blip r:embed="rId4">
            <a:alphaModFix amt="72000"/>
          </a:blip>
          <a:srcRect b="0" l="0" r="6533" t="0"/>
          <a:stretch/>
        </p:blipFill>
        <p:spPr>
          <a:xfrm>
            <a:off x="0" y="-3825"/>
            <a:ext cx="9157500" cy="5143500"/>
          </a:xfrm>
          <a:prstGeom prst="rect">
            <a:avLst/>
          </a:prstGeom>
          <a:noFill/>
          <a:ln>
            <a:noFill/>
          </a:ln>
        </p:spPr>
      </p:pic>
      <p:sp>
        <p:nvSpPr>
          <p:cNvPr id="200" name="Google Shape;200;p31"/>
          <p:cNvSpPr/>
          <p:nvPr/>
        </p:nvSpPr>
        <p:spPr>
          <a:xfrm rot="-5400000">
            <a:off x="4048650" y="18200"/>
            <a:ext cx="1060200" cy="915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1"/>
          <p:cNvSpPr/>
          <p:nvPr/>
        </p:nvSpPr>
        <p:spPr>
          <a:xfrm>
            <a:off x="720000" y="540000"/>
            <a:ext cx="3310200" cy="1568100"/>
          </a:xfrm>
          <a:prstGeom prst="rect">
            <a:avLst/>
          </a:prstGeom>
          <a:solidFill>
            <a:schemeClr val="accent1">
              <a:alpha val="61799"/>
            </a:schemeClr>
          </a:solidFill>
          <a:ln>
            <a:noFill/>
          </a:ln>
          <a:effectLst>
            <a:outerShdw blurRad="57150" rotWithShape="0" algn="bl" dir="5400000" dist="19050">
              <a:srgbClr val="000000">
                <a:alpha val="6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1"/>
          <p:cNvSpPr txBox="1"/>
          <p:nvPr>
            <p:ph type="ctrTitle"/>
          </p:nvPr>
        </p:nvSpPr>
        <p:spPr>
          <a:xfrm>
            <a:off x="850650" y="540000"/>
            <a:ext cx="3430200" cy="134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Cheatsheet Content</a:t>
            </a:r>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6" name="Shape 206"/>
        <p:cNvGrpSpPr/>
        <p:nvPr/>
      </p:nvGrpSpPr>
      <p:grpSpPr>
        <a:xfrm>
          <a:off x="0" y="0"/>
          <a:ext cx="0" cy="0"/>
          <a:chOff x="0" y="0"/>
          <a:chExt cx="0" cy="0"/>
        </a:xfrm>
      </p:grpSpPr>
      <p:sp>
        <p:nvSpPr>
          <p:cNvPr id="207" name="Google Shape;207;p32"/>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2"/>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Content</a:t>
            </a:r>
            <a:endParaRPr sz="3300">
              <a:solidFill>
                <a:schemeClr val="lt1"/>
              </a:solidFill>
              <a:latin typeface="Livvic"/>
              <a:ea typeface="Livvic"/>
              <a:cs typeface="Livvic"/>
              <a:sym typeface="Livvic"/>
            </a:endParaRPr>
          </a:p>
        </p:txBody>
      </p:sp>
      <p:sp>
        <p:nvSpPr>
          <p:cNvPr id="209" name="Google Shape;209;p32"/>
          <p:cNvSpPr txBox="1"/>
          <p:nvPr/>
        </p:nvSpPr>
        <p:spPr>
          <a:xfrm>
            <a:off x="419250" y="1485700"/>
            <a:ext cx="5204100" cy="34017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Event topics can be found on your Event Rules sheet under </a:t>
            </a:r>
            <a:endParaRPr sz="1900">
              <a:solidFill>
                <a:schemeClr val="dk1"/>
              </a:solidFill>
              <a:latin typeface="Catamaran Light"/>
              <a:ea typeface="Catamaran Light"/>
              <a:cs typeface="Catamaran Light"/>
              <a:sym typeface="Catamaran Light"/>
            </a:endParaRPr>
          </a:p>
          <a:p>
            <a:pPr indent="0" lvl="0" marL="457200" rtl="0" algn="l">
              <a:spcBef>
                <a:spcPts val="0"/>
              </a:spcBef>
              <a:spcAft>
                <a:spcPts val="0"/>
              </a:spcAft>
              <a:buNone/>
            </a:pPr>
            <a:r>
              <a:rPr lang="en" sz="1900">
                <a:solidFill>
                  <a:schemeClr val="dk1"/>
                </a:solidFill>
                <a:latin typeface="Catamaran Light"/>
                <a:ea typeface="Catamaran Light"/>
                <a:cs typeface="Catamaran Light"/>
                <a:sym typeface="Catamaran Light"/>
              </a:rPr>
              <a:t>“The Competition"</a:t>
            </a:r>
            <a:endParaRPr sz="1900">
              <a:solidFill>
                <a:schemeClr val="dk1"/>
              </a:solidFill>
              <a:latin typeface="Catamaran Light"/>
              <a:ea typeface="Catamaran Light"/>
              <a:cs typeface="Catamaran Light"/>
              <a:sym typeface="Catamaran Light"/>
            </a:endParaRPr>
          </a:p>
          <a:p>
            <a:pPr indent="0" lvl="0" marL="45720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Read the topics that are included in your level of tournament</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There may be more topics included in a state competition than regional</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Check for additional resources you can bring</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Field guides, national lists</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210" name="Google Shape;210;p32"/>
          <p:cNvPicPr preferRelativeResize="0"/>
          <p:nvPr/>
        </p:nvPicPr>
        <p:blipFill>
          <a:blip r:embed="rId3">
            <a:alphaModFix/>
          </a:blip>
          <a:stretch>
            <a:fillRect/>
          </a:stretch>
        </p:blipFill>
        <p:spPr>
          <a:xfrm>
            <a:off x="5889532" y="1170000"/>
            <a:ext cx="2773301" cy="3564999"/>
          </a:xfrm>
          <a:prstGeom prst="rect">
            <a:avLst/>
          </a:prstGeom>
          <a:noFill/>
          <a:ln>
            <a:noFill/>
          </a:ln>
        </p:spPr>
      </p:pic>
      <p:sp>
        <p:nvSpPr>
          <p:cNvPr id="211" name="Google Shape;211;p32"/>
          <p:cNvSpPr/>
          <p:nvPr/>
        </p:nvSpPr>
        <p:spPr>
          <a:xfrm>
            <a:off x="3047750" y="2067975"/>
            <a:ext cx="2973900" cy="1947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5" name="Shape 215"/>
        <p:cNvGrpSpPr/>
        <p:nvPr/>
      </p:nvGrpSpPr>
      <p:grpSpPr>
        <a:xfrm>
          <a:off x="0" y="0"/>
          <a:ext cx="0" cy="0"/>
          <a:chOff x="0" y="0"/>
          <a:chExt cx="0" cy="0"/>
        </a:xfrm>
      </p:grpSpPr>
      <p:sp>
        <p:nvSpPr>
          <p:cNvPr id="216" name="Google Shape;216;p33"/>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3"/>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Content</a:t>
            </a:r>
            <a:endParaRPr sz="3300">
              <a:solidFill>
                <a:schemeClr val="lt1"/>
              </a:solidFill>
              <a:latin typeface="Livvic"/>
              <a:ea typeface="Livvic"/>
              <a:cs typeface="Livvic"/>
              <a:sym typeface="Livvic"/>
            </a:endParaRPr>
          </a:p>
        </p:txBody>
      </p:sp>
      <p:sp>
        <p:nvSpPr>
          <p:cNvPr id="218" name="Google Shape;218;p33"/>
          <p:cNvSpPr txBox="1"/>
          <p:nvPr/>
        </p:nvSpPr>
        <p:spPr>
          <a:xfrm>
            <a:off x="419250" y="1485700"/>
            <a:ext cx="8178600" cy="31677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For both binder and cheatsheet events, it is best if you have a </a:t>
            </a:r>
            <a:r>
              <a:rPr lang="en" sz="1900">
                <a:solidFill>
                  <a:schemeClr val="dk1"/>
                </a:solidFill>
                <a:latin typeface="Catamaran Light"/>
                <a:ea typeface="Catamaran Light"/>
                <a:cs typeface="Catamaran Light"/>
                <a:sym typeface="Catamaran Light"/>
              </a:rPr>
              <a:t>general</a:t>
            </a:r>
            <a:r>
              <a:rPr lang="en" sz="1900">
                <a:solidFill>
                  <a:schemeClr val="dk1"/>
                </a:solidFill>
                <a:latin typeface="Catamaran Light"/>
                <a:ea typeface="Catamaran Light"/>
                <a:cs typeface="Catamaran Light"/>
                <a:sym typeface="Catamaran Light"/>
              </a:rPr>
              <a:t> understanding of content</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Your resource should serve as a supplemental</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Read your topics to see what type of information would be useful in your resource, for example:</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A&amp;P - labeled diagrams</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Fossils - lists, pictures, details, dichotomous key</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Chemistry - formulas, rules</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2" name="Shape 222"/>
        <p:cNvGrpSpPr/>
        <p:nvPr/>
      </p:nvGrpSpPr>
      <p:grpSpPr>
        <a:xfrm>
          <a:off x="0" y="0"/>
          <a:ext cx="0" cy="0"/>
          <a:chOff x="0" y="0"/>
          <a:chExt cx="0" cy="0"/>
        </a:xfrm>
      </p:grpSpPr>
      <p:sp>
        <p:nvSpPr>
          <p:cNvPr id="223" name="Google Shape;223;p34"/>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4"/>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Content</a:t>
            </a:r>
            <a:endParaRPr sz="3300">
              <a:solidFill>
                <a:schemeClr val="lt1"/>
              </a:solidFill>
              <a:latin typeface="Livvic"/>
              <a:ea typeface="Livvic"/>
              <a:cs typeface="Livvic"/>
              <a:sym typeface="Livvic"/>
            </a:endParaRPr>
          </a:p>
        </p:txBody>
      </p:sp>
      <p:sp>
        <p:nvSpPr>
          <p:cNvPr id="225" name="Google Shape;225;p34"/>
          <p:cNvSpPr txBox="1"/>
          <p:nvPr/>
        </p:nvSpPr>
        <p:spPr>
          <a:xfrm>
            <a:off x="419250" y="1485700"/>
            <a:ext cx="8178600" cy="31677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Where to </a:t>
            </a:r>
            <a:r>
              <a:rPr lang="en" sz="1900">
                <a:solidFill>
                  <a:schemeClr val="dk1"/>
                </a:solidFill>
                <a:latin typeface="Catamaran Light"/>
                <a:ea typeface="Catamaran Light"/>
                <a:cs typeface="Catamaran Light"/>
                <a:sym typeface="Catamaran Light"/>
              </a:rPr>
              <a:t>gather content?</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Studying general content knowledge: Khan academy, youtube, simple google searches</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Detailed content: textbooks, manuals, nationally published resources</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Ask your coach and teammates</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There may be resources previous students at your school may have used</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Science Olympiad website: event-specific links to resources, practice exams</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9" name="Shape 229"/>
        <p:cNvGrpSpPr/>
        <p:nvPr/>
      </p:nvGrpSpPr>
      <p:grpSpPr>
        <a:xfrm>
          <a:off x="0" y="0"/>
          <a:ext cx="0" cy="0"/>
          <a:chOff x="0" y="0"/>
          <a:chExt cx="0" cy="0"/>
        </a:xfrm>
      </p:grpSpPr>
      <p:sp>
        <p:nvSpPr>
          <p:cNvPr id="230" name="Google Shape;230;p35"/>
          <p:cNvSpPr/>
          <p:nvPr/>
        </p:nvSpPr>
        <p:spPr>
          <a:xfrm>
            <a:off x="-8500" y="6325"/>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pic>
        <p:nvPicPr>
          <p:cNvPr id="231" name="Google Shape;231;p35"/>
          <p:cNvPicPr preferRelativeResize="0"/>
          <p:nvPr/>
        </p:nvPicPr>
        <p:blipFill rotWithShape="1">
          <a:blip r:embed="rId4">
            <a:alphaModFix amt="72000"/>
          </a:blip>
          <a:srcRect b="0" l="0" r="6533" t="0"/>
          <a:stretch/>
        </p:blipFill>
        <p:spPr>
          <a:xfrm>
            <a:off x="0" y="-3825"/>
            <a:ext cx="9157500" cy="5143500"/>
          </a:xfrm>
          <a:prstGeom prst="rect">
            <a:avLst/>
          </a:prstGeom>
          <a:noFill/>
          <a:ln>
            <a:noFill/>
          </a:ln>
        </p:spPr>
      </p:pic>
      <p:sp>
        <p:nvSpPr>
          <p:cNvPr id="232" name="Google Shape;232;p35"/>
          <p:cNvSpPr/>
          <p:nvPr/>
        </p:nvSpPr>
        <p:spPr>
          <a:xfrm rot="-5400000">
            <a:off x="4048650" y="18200"/>
            <a:ext cx="1060200" cy="915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5"/>
          <p:cNvSpPr/>
          <p:nvPr/>
        </p:nvSpPr>
        <p:spPr>
          <a:xfrm>
            <a:off x="720000" y="540000"/>
            <a:ext cx="3310200" cy="1568100"/>
          </a:xfrm>
          <a:prstGeom prst="rect">
            <a:avLst/>
          </a:prstGeom>
          <a:solidFill>
            <a:schemeClr val="accent1">
              <a:alpha val="61799"/>
            </a:schemeClr>
          </a:solidFill>
          <a:ln>
            <a:noFill/>
          </a:ln>
          <a:effectLst>
            <a:outerShdw blurRad="57150" rotWithShape="0" algn="bl" dir="5400000" dist="19050">
              <a:srgbClr val="000000">
                <a:alpha val="6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5"/>
          <p:cNvSpPr txBox="1"/>
          <p:nvPr>
            <p:ph type="ctrTitle"/>
          </p:nvPr>
        </p:nvSpPr>
        <p:spPr>
          <a:xfrm>
            <a:off x="850650" y="540000"/>
            <a:ext cx="3430200" cy="134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Examples</a:t>
            </a:r>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8" name="Shape 238"/>
        <p:cNvGrpSpPr/>
        <p:nvPr/>
      </p:nvGrpSpPr>
      <p:grpSpPr>
        <a:xfrm>
          <a:off x="0" y="0"/>
          <a:ext cx="0" cy="0"/>
          <a:chOff x="0" y="0"/>
          <a:chExt cx="0" cy="0"/>
        </a:xfrm>
      </p:grpSpPr>
      <p:sp>
        <p:nvSpPr>
          <p:cNvPr id="239" name="Google Shape;239;p36"/>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6"/>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Examples</a:t>
            </a:r>
            <a:endParaRPr sz="3300">
              <a:solidFill>
                <a:schemeClr val="lt1"/>
              </a:solidFill>
              <a:latin typeface="Livvic"/>
              <a:ea typeface="Livvic"/>
              <a:cs typeface="Livvic"/>
              <a:sym typeface="Livvic"/>
            </a:endParaRPr>
          </a:p>
        </p:txBody>
      </p:sp>
      <p:pic>
        <p:nvPicPr>
          <p:cNvPr id="241" name="Google Shape;241;p36"/>
          <p:cNvPicPr preferRelativeResize="0"/>
          <p:nvPr/>
        </p:nvPicPr>
        <p:blipFill rotWithShape="1">
          <a:blip r:embed="rId3">
            <a:alphaModFix/>
          </a:blip>
          <a:srcRect b="0" l="0" r="23576" t="0"/>
          <a:stretch/>
        </p:blipFill>
        <p:spPr>
          <a:xfrm>
            <a:off x="173150" y="1240825"/>
            <a:ext cx="5892750" cy="3858701"/>
          </a:xfrm>
          <a:prstGeom prst="rect">
            <a:avLst/>
          </a:prstGeom>
          <a:noFill/>
          <a:ln>
            <a:noFill/>
          </a:ln>
        </p:spPr>
      </p:pic>
      <p:sp>
        <p:nvSpPr>
          <p:cNvPr id="242" name="Google Shape;242;p36"/>
          <p:cNvSpPr txBox="1"/>
          <p:nvPr/>
        </p:nvSpPr>
        <p:spPr>
          <a:xfrm>
            <a:off x="6243025" y="1322625"/>
            <a:ext cx="2638200" cy="325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dk1"/>
                </a:solidFill>
                <a:latin typeface="Catamaran Light"/>
                <a:ea typeface="Catamaran Light"/>
                <a:cs typeface="Catamaran Light"/>
                <a:sym typeface="Catamaran Light"/>
              </a:rPr>
              <a:t>Great use of diagrams</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rPr lang="en" sz="1900">
                <a:solidFill>
                  <a:schemeClr val="dk1"/>
                </a:solidFill>
                <a:latin typeface="Catamaran Light"/>
                <a:ea typeface="Catamaran Light"/>
                <a:cs typeface="Catamaran Light"/>
                <a:sym typeface="Catamaran Light"/>
              </a:rPr>
              <a:t>highlighting, bolding</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rPr lang="en" sz="1900">
                <a:solidFill>
                  <a:schemeClr val="dk1"/>
                </a:solidFill>
                <a:latin typeface="Catamaran Light"/>
                <a:ea typeface="Catamaran Light"/>
                <a:cs typeface="Catamaran Light"/>
                <a:sym typeface="Catamaran Light"/>
              </a:rPr>
              <a:t>Word organization could be improved, better sectioned for easier reading</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6" name="Shape 246"/>
        <p:cNvGrpSpPr/>
        <p:nvPr/>
      </p:nvGrpSpPr>
      <p:grpSpPr>
        <a:xfrm>
          <a:off x="0" y="0"/>
          <a:ext cx="0" cy="0"/>
          <a:chOff x="0" y="0"/>
          <a:chExt cx="0" cy="0"/>
        </a:xfrm>
      </p:grpSpPr>
      <p:sp>
        <p:nvSpPr>
          <p:cNvPr id="247" name="Google Shape;247;p37"/>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7"/>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Examples</a:t>
            </a:r>
            <a:endParaRPr sz="3300">
              <a:solidFill>
                <a:schemeClr val="lt1"/>
              </a:solidFill>
              <a:latin typeface="Livvic"/>
              <a:ea typeface="Livvic"/>
              <a:cs typeface="Livvic"/>
              <a:sym typeface="Livvic"/>
            </a:endParaRPr>
          </a:p>
        </p:txBody>
      </p:sp>
      <p:pic>
        <p:nvPicPr>
          <p:cNvPr id="249" name="Google Shape;249;p37"/>
          <p:cNvPicPr preferRelativeResize="0"/>
          <p:nvPr/>
        </p:nvPicPr>
        <p:blipFill>
          <a:blip r:embed="rId3">
            <a:alphaModFix/>
          </a:blip>
          <a:stretch>
            <a:fillRect/>
          </a:stretch>
        </p:blipFill>
        <p:spPr>
          <a:xfrm>
            <a:off x="152400" y="1322400"/>
            <a:ext cx="4592400" cy="3497587"/>
          </a:xfrm>
          <a:prstGeom prst="rect">
            <a:avLst/>
          </a:prstGeom>
          <a:noFill/>
          <a:ln>
            <a:noFill/>
          </a:ln>
        </p:spPr>
      </p:pic>
      <p:sp>
        <p:nvSpPr>
          <p:cNvPr id="250" name="Google Shape;250;p37"/>
          <p:cNvSpPr txBox="1"/>
          <p:nvPr/>
        </p:nvSpPr>
        <p:spPr>
          <a:xfrm>
            <a:off x="5018475" y="1442338"/>
            <a:ext cx="3862800" cy="325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dk1"/>
                </a:solidFill>
                <a:latin typeface="Catamaran Light"/>
                <a:ea typeface="Catamaran Light"/>
                <a:cs typeface="Catamaran Light"/>
                <a:sym typeface="Catamaran Light"/>
              </a:rPr>
              <a:t>(I apologize for image resolution)</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rPr lang="en" sz="1900">
                <a:solidFill>
                  <a:schemeClr val="dk1"/>
                </a:solidFill>
                <a:latin typeface="Catamaran Light"/>
                <a:ea typeface="Catamaran Light"/>
                <a:cs typeface="Catamaran Light"/>
                <a:sym typeface="Catamaran Light"/>
              </a:rPr>
              <a:t>Color coding topics like this can be an easy way to locate </a:t>
            </a:r>
            <a:r>
              <a:rPr lang="en" sz="1900">
                <a:solidFill>
                  <a:schemeClr val="dk1"/>
                </a:solidFill>
                <a:latin typeface="Catamaran Light"/>
                <a:ea typeface="Catamaran Light"/>
                <a:cs typeface="Catamaran Light"/>
                <a:sym typeface="Catamaran Light"/>
              </a:rPr>
              <a:t>information. Writing in columns can be easier to read.</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4" name="Shape 254"/>
        <p:cNvGrpSpPr/>
        <p:nvPr/>
      </p:nvGrpSpPr>
      <p:grpSpPr>
        <a:xfrm>
          <a:off x="0" y="0"/>
          <a:ext cx="0" cy="0"/>
          <a:chOff x="0" y="0"/>
          <a:chExt cx="0" cy="0"/>
        </a:xfrm>
      </p:grpSpPr>
      <p:sp>
        <p:nvSpPr>
          <p:cNvPr id="255" name="Google Shape;255;p38"/>
          <p:cNvSpPr/>
          <p:nvPr/>
        </p:nvSpPr>
        <p:spPr>
          <a:xfrm flipH="1">
            <a:off x="-100" y="0"/>
            <a:ext cx="9144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8"/>
          <p:cNvSpPr txBox="1"/>
          <p:nvPr>
            <p:ph idx="4294967295" type="ctrTitle"/>
          </p:nvPr>
        </p:nvSpPr>
        <p:spPr>
          <a:xfrm>
            <a:off x="426075" y="238650"/>
            <a:ext cx="85260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Examples (My Personal Cheatsheet!)</a:t>
            </a:r>
            <a:endParaRPr sz="3300">
              <a:solidFill>
                <a:schemeClr val="lt1"/>
              </a:solidFill>
              <a:latin typeface="Livvic"/>
              <a:ea typeface="Livvic"/>
              <a:cs typeface="Livvic"/>
              <a:sym typeface="Livvic"/>
            </a:endParaRPr>
          </a:p>
        </p:txBody>
      </p:sp>
      <p:pic>
        <p:nvPicPr>
          <p:cNvPr id="257" name="Google Shape;257;p38"/>
          <p:cNvPicPr preferRelativeResize="0"/>
          <p:nvPr/>
        </p:nvPicPr>
        <p:blipFill>
          <a:blip r:embed="rId3">
            <a:alphaModFix/>
          </a:blip>
          <a:stretch>
            <a:fillRect/>
          </a:stretch>
        </p:blipFill>
        <p:spPr>
          <a:xfrm>
            <a:off x="302900" y="1278150"/>
            <a:ext cx="4322910" cy="3668701"/>
          </a:xfrm>
          <a:prstGeom prst="rect">
            <a:avLst/>
          </a:prstGeom>
          <a:noFill/>
          <a:ln>
            <a:noFill/>
          </a:ln>
        </p:spPr>
      </p:pic>
      <p:pic>
        <p:nvPicPr>
          <p:cNvPr id="258" name="Google Shape;258;p38"/>
          <p:cNvPicPr preferRelativeResize="0"/>
          <p:nvPr/>
        </p:nvPicPr>
        <p:blipFill>
          <a:blip r:embed="rId4">
            <a:alphaModFix/>
          </a:blip>
          <a:stretch>
            <a:fillRect/>
          </a:stretch>
        </p:blipFill>
        <p:spPr>
          <a:xfrm>
            <a:off x="4702000" y="1322400"/>
            <a:ext cx="4322900" cy="359532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2" name="Shape 262"/>
        <p:cNvGrpSpPr/>
        <p:nvPr/>
      </p:nvGrpSpPr>
      <p:grpSpPr>
        <a:xfrm>
          <a:off x="0" y="0"/>
          <a:ext cx="0" cy="0"/>
          <a:chOff x="0" y="0"/>
          <a:chExt cx="0" cy="0"/>
        </a:xfrm>
      </p:grpSpPr>
      <p:sp>
        <p:nvSpPr>
          <p:cNvPr id="263" name="Google Shape;263;p39"/>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9"/>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Examples</a:t>
            </a:r>
            <a:endParaRPr sz="3300">
              <a:solidFill>
                <a:schemeClr val="lt1"/>
              </a:solidFill>
              <a:latin typeface="Livvic"/>
              <a:ea typeface="Livvic"/>
              <a:cs typeface="Livvic"/>
              <a:sym typeface="Livvic"/>
            </a:endParaRPr>
          </a:p>
        </p:txBody>
      </p:sp>
      <p:sp>
        <p:nvSpPr>
          <p:cNvPr id="265" name="Google Shape;265;p39"/>
          <p:cNvSpPr txBox="1"/>
          <p:nvPr/>
        </p:nvSpPr>
        <p:spPr>
          <a:xfrm>
            <a:off x="506375" y="1442350"/>
            <a:ext cx="8374800" cy="325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dk1"/>
                </a:solidFill>
                <a:latin typeface="Catamaran"/>
                <a:ea typeface="Catamaran"/>
                <a:cs typeface="Catamaran"/>
                <a:sym typeface="Catamaran"/>
              </a:rPr>
              <a:t>Ultimately, these are just examples and tips on how you can structure your cheatsheet or binder.</a:t>
            </a:r>
            <a:endParaRPr sz="1900">
              <a:solidFill>
                <a:schemeClr val="dk1"/>
              </a:solidFill>
              <a:latin typeface="Catamaran"/>
              <a:ea typeface="Catamaran"/>
              <a:cs typeface="Catamaran"/>
              <a:sym typeface="Catamaran"/>
            </a:endParaRPr>
          </a:p>
          <a:p>
            <a:pPr indent="0" lvl="0" marL="0" rtl="0" algn="l">
              <a:lnSpc>
                <a:spcPct val="115000"/>
              </a:lnSpc>
              <a:spcBef>
                <a:spcPts val="0"/>
              </a:spcBef>
              <a:spcAft>
                <a:spcPts val="0"/>
              </a:spcAft>
              <a:buNone/>
            </a:pPr>
            <a:r>
              <a:t/>
            </a:r>
            <a:endParaRPr sz="1900">
              <a:solidFill>
                <a:schemeClr val="dk1"/>
              </a:solidFill>
              <a:latin typeface="Catamaran"/>
              <a:ea typeface="Catamaran"/>
              <a:cs typeface="Catamaran"/>
              <a:sym typeface="Catamaran"/>
            </a:endParaRPr>
          </a:p>
          <a:p>
            <a:pPr indent="0" lvl="0" marL="0" rtl="0" algn="l">
              <a:lnSpc>
                <a:spcPct val="115000"/>
              </a:lnSpc>
              <a:spcBef>
                <a:spcPts val="0"/>
              </a:spcBef>
              <a:spcAft>
                <a:spcPts val="0"/>
              </a:spcAft>
              <a:buNone/>
            </a:pPr>
            <a:r>
              <a:rPr lang="en" sz="1900">
                <a:solidFill>
                  <a:schemeClr val="dk1"/>
                </a:solidFill>
                <a:latin typeface="Catamaran"/>
                <a:ea typeface="Catamaran"/>
                <a:cs typeface="Catamaran"/>
                <a:sym typeface="Catamaran"/>
              </a:rPr>
              <a:t>Work with your partner, your team, and coach to build your resource that works best for you.</a:t>
            </a:r>
            <a:endParaRPr sz="1900">
              <a:solidFill>
                <a:schemeClr val="dk1"/>
              </a:solidFill>
              <a:latin typeface="Catamaran"/>
              <a:ea typeface="Catamaran"/>
              <a:cs typeface="Catamaran"/>
              <a:sym typeface="Catamar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9" name="Shape 269"/>
        <p:cNvGrpSpPr/>
        <p:nvPr/>
      </p:nvGrpSpPr>
      <p:grpSpPr>
        <a:xfrm>
          <a:off x="0" y="0"/>
          <a:ext cx="0" cy="0"/>
          <a:chOff x="0" y="0"/>
          <a:chExt cx="0" cy="0"/>
        </a:xfrm>
      </p:grpSpPr>
      <p:pic>
        <p:nvPicPr>
          <p:cNvPr id="270" name="Google Shape;270;p40"/>
          <p:cNvPicPr preferRelativeResize="0"/>
          <p:nvPr/>
        </p:nvPicPr>
        <p:blipFill>
          <a:blip r:embed="rId4">
            <a:alphaModFix/>
          </a:blip>
          <a:stretch>
            <a:fillRect/>
          </a:stretch>
        </p:blipFill>
        <p:spPr>
          <a:xfrm>
            <a:off x="-148" y="0"/>
            <a:ext cx="9144000" cy="5143500"/>
          </a:xfrm>
          <a:prstGeom prst="rect">
            <a:avLst/>
          </a:prstGeom>
          <a:noFill/>
          <a:ln>
            <a:noFill/>
          </a:ln>
        </p:spPr>
      </p:pic>
      <p:sp>
        <p:nvSpPr>
          <p:cNvPr id="271" name="Google Shape;271;p40"/>
          <p:cNvSpPr/>
          <p:nvPr/>
        </p:nvSpPr>
        <p:spPr>
          <a:xfrm flipH="1" rot="-5400000">
            <a:off x="3281200" y="-725975"/>
            <a:ext cx="2581500" cy="6159000"/>
          </a:xfrm>
          <a:prstGeom prst="rect">
            <a:avLst/>
          </a:prstGeom>
          <a:gradFill>
            <a:gsLst>
              <a:gs pos="0">
                <a:srgbClr val="A9B9D3">
                  <a:alpha val="30980"/>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0"/>
          <p:cNvSpPr txBox="1"/>
          <p:nvPr>
            <p:ph type="title"/>
          </p:nvPr>
        </p:nvSpPr>
        <p:spPr>
          <a:xfrm>
            <a:off x="3047850" y="1742750"/>
            <a:ext cx="3308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Tips from a Veteran</a:t>
            </a:r>
            <a:endParaRPr>
              <a:solidFill>
                <a:schemeClr val="lt1"/>
              </a:solidFill>
            </a:endParaRPr>
          </a:p>
        </p:txBody>
      </p:sp>
      <p:sp>
        <p:nvSpPr>
          <p:cNvPr id="273" name="Google Shape;273;p40"/>
          <p:cNvSpPr/>
          <p:nvPr/>
        </p:nvSpPr>
        <p:spPr>
          <a:xfrm rot="907670">
            <a:off x="2891024" y="-1509326"/>
            <a:ext cx="7260506" cy="2438868"/>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
        <p:nvSpPr>
          <p:cNvPr id="274" name="Google Shape;274;p40"/>
          <p:cNvSpPr/>
          <p:nvPr/>
        </p:nvSpPr>
        <p:spPr>
          <a:xfrm rot="-912666">
            <a:off x="3806188" y="4592478"/>
            <a:ext cx="7260569" cy="2438652"/>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8" name="Shape 128"/>
        <p:cNvGrpSpPr/>
        <p:nvPr/>
      </p:nvGrpSpPr>
      <p:grpSpPr>
        <a:xfrm>
          <a:off x="0" y="0"/>
          <a:ext cx="0" cy="0"/>
          <a:chOff x="0" y="0"/>
          <a:chExt cx="0" cy="0"/>
        </a:xfrm>
      </p:grpSpPr>
      <p:sp>
        <p:nvSpPr>
          <p:cNvPr id="129" name="Google Shape;129;p23"/>
          <p:cNvSpPr/>
          <p:nvPr/>
        </p:nvSpPr>
        <p:spPr>
          <a:xfrm flipH="1" rot="-5400000">
            <a:off x="-1533150" y="1534500"/>
            <a:ext cx="5140800" cy="2074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3"/>
          <p:cNvSpPr txBox="1"/>
          <p:nvPr>
            <p:ph idx="8" type="title"/>
          </p:nvPr>
        </p:nvSpPr>
        <p:spPr>
          <a:xfrm>
            <a:off x="872432" y="232481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03</a:t>
            </a:r>
            <a:endParaRPr>
              <a:solidFill>
                <a:srgbClr val="EFD67E"/>
              </a:solidFill>
            </a:endParaRPr>
          </a:p>
        </p:txBody>
      </p:sp>
      <p:sp>
        <p:nvSpPr>
          <p:cNvPr id="131" name="Google Shape;131;p23"/>
          <p:cNvSpPr txBox="1"/>
          <p:nvPr>
            <p:ph type="ctrTitle"/>
          </p:nvPr>
        </p:nvSpPr>
        <p:spPr>
          <a:xfrm>
            <a:off x="2217925" y="802175"/>
            <a:ext cx="34407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CHEATSHEET RULES</a:t>
            </a:r>
            <a:endParaRPr sz="1600"/>
          </a:p>
        </p:txBody>
      </p:sp>
      <p:sp>
        <p:nvSpPr>
          <p:cNvPr id="132" name="Google Shape;132;p23"/>
          <p:cNvSpPr txBox="1"/>
          <p:nvPr>
            <p:ph idx="2" type="title"/>
          </p:nvPr>
        </p:nvSpPr>
        <p:spPr>
          <a:xfrm>
            <a:off x="872432" y="655463"/>
            <a:ext cx="17391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01</a:t>
            </a:r>
            <a:endParaRPr>
              <a:solidFill>
                <a:srgbClr val="EFD67E"/>
              </a:solidFill>
            </a:endParaRPr>
          </a:p>
        </p:txBody>
      </p:sp>
      <p:sp>
        <p:nvSpPr>
          <p:cNvPr id="133" name="Google Shape;133;p23"/>
          <p:cNvSpPr txBox="1"/>
          <p:nvPr>
            <p:ph idx="5" type="title"/>
          </p:nvPr>
        </p:nvSpPr>
        <p:spPr>
          <a:xfrm>
            <a:off x="872432" y="1490138"/>
            <a:ext cx="1615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02</a:t>
            </a:r>
            <a:endParaRPr>
              <a:solidFill>
                <a:schemeClr val="lt1"/>
              </a:solidFill>
            </a:endParaRPr>
          </a:p>
        </p:txBody>
      </p:sp>
      <p:sp>
        <p:nvSpPr>
          <p:cNvPr id="134" name="Google Shape;134;p23"/>
          <p:cNvSpPr txBox="1"/>
          <p:nvPr>
            <p:ph idx="15" type="title"/>
          </p:nvPr>
        </p:nvSpPr>
        <p:spPr>
          <a:xfrm>
            <a:off x="872432" y="3159488"/>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04</a:t>
            </a:r>
            <a:endParaRPr>
              <a:solidFill>
                <a:schemeClr val="lt1"/>
              </a:solidFill>
            </a:endParaRPr>
          </a:p>
        </p:txBody>
      </p:sp>
      <p:sp>
        <p:nvSpPr>
          <p:cNvPr id="135" name="Google Shape;135;p23"/>
          <p:cNvSpPr txBox="1"/>
          <p:nvPr>
            <p:ph idx="18" type="title"/>
          </p:nvPr>
        </p:nvSpPr>
        <p:spPr>
          <a:xfrm>
            <a:off x="872432" y="399416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05</a:t>
            </a:r>
            <a:endParaRPr>
              <a:solidFill>
                <a:srgbClr val="EFD67E"/>
              </a:solidFill>
            </a:endParaRPr>
          </a:p>
        </p:txBody>
      </p:sp>
      <p:sp>
        <p:nvSpPr>
          <p:cNvPr id="136" name="Google Shape;136;p23"/>
          <p:cNvSpPr txBox="1"/>
          <p:nvPr>
            <p:ph type="ctrTitle"/>
          </p:nvPr>
        </p:nvSpPr>
        <p:spPr>
          <a:xfrm>
            <a:off x="2199950" y="2471525"/>
            <a:ext cx="27507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CHEATSHEET CONTENT</a:t>
            </a:r>
            <a:endParaRPr sz="1600"/>
          </a:p>
        </p:txBody>
      </p:sp>
      <p:sp>
        <p:nvSpPr>
          <p:cNvPr id="137" name="Google Shape;137;p23"/>
          <p:cNvSpPr txBox="1"/>
          <p:nvPr>
            <p:ph type="ctrTitle"/>
          </p:nvPr>
        </p:nvSpPr>
        <p:spPr>
          <a:xfrm>
            <a:off x="2199950" y="4140875"/>
            <a:ext cx="26931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TIPS FROM A VETERAN</a:t>
            </a:r>
            <a:endParaRPr sz="1600"/>
          </a:p>
        </p:txBody>
      </p:sp>
      <p:sp>
        <p:nvSpPr>
          <p:cNvPr id="138" name="Google Shape;138;p23"/>
          <p:cNvSpPr txBox="1"/>
          <p:nvPr>
            <p:ph type="ctrTitle"/>
          </p:nvPr>
        </p:nvSpPr>
        <p:spPr>
          <a:xfrm>
            <a:off x="2199950" y="1636850"/>
            <a:ext cx="29808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GENERAL TIPS</a:t>
            </a:r>
            <a:endParaRPr sz="1600"/>
          </a:p>
        </p:txBody>
      </p:sp>
      <p:sp>
        <p:nvSpPr>
          <p:cNvPr id="139" name="Google Shape;139;p23"/>
          <p:cNvSpPr txBox="1"/>
          <p:nvPr>
            <p:ph type="ctrTitle"/>
          </p:nvPr>
        </p:nvSpPr>
        <p:spPr>
          <a:xfrm>
            <a:off x="2199950" y="3306200"/>
            <a:ext cx="26931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EXAMPLES</a:t>
            </a:r>
            <a:endParaRPr sz="1600"/>
          </a:p>
        </p:txBody>
      </p:sp>
      <p:pic>
        <p:nvPicPr>
          <p:cNvPr id="140" name="Google Shape;140;p23"/>
          <p:cNvPicPr preferRelativeResize="0"/>
          <p:nvPr/>
        </p:nvPicPr>
        <p:blipFill>
          <a:blip r:embed="rId3">
            <a:alphaModFix/>
          </a:blip>
          <a:stretch>
            <a:fillRect/>
          </a:stretch>
        </p:blipFill>
        <p:spPr>
          <a:xfrm>
            <a:off x="5306200" y="655475"/>
            <a:ext cx="3658449" cy="365844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8" name="Shape 278"/>
        <p:cNvGrpSpPr/>
        <p:nvPr/>
      </p:nvGrpSpPr>
      <p:grpSpPr>
        <a:xfrm>
          <a:off x="0" y="0"/>
          <a:ext cx="0" cy="0"/>
          <a:chOff x="0" y="0"/>
          <a:chExt cx="0" cy="0"/>
        </a:xfrm>
      </p:grpSpPr>
      <p:sp>
        <p:nvSpPr>
          <p:cNvPr id="279" name="Google Shape;279;p41"/>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1"/>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Tips from a Veteran</a:t>
            </a:r>
            <a:endParaRPr sz="3300">
              <a:solidFill>
                <a:schemeClr val="lt1"/>
              </a:solidFill>
              <a:latin typeface="Livvic"/>
              <a:ea typeface="Livvic"/>
              <a:cs typeface="Livvic"/>
              <a:sym typeface="Livvic"/>
            </a:endParaRPr>
          </a:p>
        </p:txBody>
      </p:sp>
      <p:sp>
        <p:nvSpPr>
          <p:cNvPr id="281" name="Google Shape;281;p41"/>
          <p:cNvSpPr txBox="1"/>
          <p:nvPr/>
        </p:nvSpPr>
        <p:spPr>
          <a:xfrm>
            <a:off x="419250" y="1485700"/>
            <a:ext cx="8298900" cy="28314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Split up event topics with your partner</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Focusing more deeply on smaller number of topics can be helpful</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Try to study and understand the general information within a topic, putting more complex, detailed, difficult to memorize parts of information on the cheatsheet</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Know your cheatsheet!</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It is inefficient to continuously search for where you wrote information</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5" name="Shape 285"/>
        <p:cNvGrpSpPr/>
        <p:nvPr/>
      </p:nvGrpSpPr>
      <p:grpSpPr>
        <a:xfrm>
          <a:off x="0" y="0"/>
          <a:ext cx="0" cy="0"/>
          <a:chOff x="0" y="0"/>
          <a:chExt cx="0" cy="0"/>
        </a:xfrm>
      </p:grpSpPr>
      <p:sp>
        <p:nvSpPr>
          <p:cNvPr id="286" name="Google Shape;286;p42"/>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2"/>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Tips from a Veteran</a:t>
            </a:r>
            <a:endParaRPr sz="3300">
              <a:solidFill>
                <a:schemeClr val="lt1"/>
              </a:solidFill>
              <a:latin typeface="Livvic"/>
              <a:ea typeface="Livvic"/>
              <a:cs typeface="Livvic"/>
              <a:sym typeface="Livvic"/>
            </a:endParaRPr>
          </a:p>
        </p:txBody>
      </p:sp>
      <p:sp>
        <p:nvSpPr>
          <p:cNvPr id="288" name="Google Shape;288;p42"/>
          <p:cNvSpPr txBox="1"/>
          <p:nvPr/>
        </p:nvSpPr>
        <p:spPr>
          <a:xfrm>
            <a:off x="419250" y="1485700"/>
            <a:ext cx="8298900" cy="28314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Check your printed cheatsheet</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Make sure things did not get cut off (personal experience 🥲) and images are visible</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Things may look fine on computer and get distorted when printing</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Collaborate and work together with your team and </a:t>
            </a:r>
            <a:r>
              <a:rPr lang="en" sz="1900">
                <a:solidFill>
                  <a:schemeClr val="dk1"/>
                </a:solidFill>
                <a:latin typeface="Catamaran Light"/>
                <a:ea typeface="Catamaran Light"/>
                <a:cs typeface="Catamaran Light"/>
                <a:sym typeface="Catamaran Light"/>
              </a:rPr>
              <a:t>coach</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a:buChar char="●"/>
            </a:pPr>
            <a:r>
              <a:rPr b="1" lang="en" sz="1900">
                <a:solidFill>
                  <a:schemeClr val="dk1"/>
                </a:solidFill>
                <a:latin typeface="Catamaran"/>
                <a:ea typeface="Catamaran"/>
                <a:cs typeface="Catamaran"/>
                <a:sym typeface="Catamaran"/>
              </a:rPr>
              <a:t>Learn and have fun! </a:t>
            </a:r>
            <a:endParaRPr b="1" sz="1900">
              <a:solidFill>
                <a:schemeClr val="dk1"/>
              </a:solidFill>
              <a:latin typeface="Catamaran"/>
              <a:ea typeface="Catamaran"/>
              <a:cs typeface="Catamaran"/>
              <a:sym typeface="Catamaran"/>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3"/>
          <p:cNvSpPr/>
          <p:nvPr/>
        </p:nvSpPr>
        <p:spPr>
          <a:xfrm flipH="1">
            <a:off x="-100" y="0"/>
            <a:ext cx="4568700" cy="66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3"/>
          <p:cNvSpPr/>
          <p:nvPr/>
        </p:nvSpPr>
        <p:spPr>
          <a:xfrm>
            <a:off x="4568700" y="669700"/>
            <a:ext cx="4568700" cy="447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3"/>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Yes, Saturn is the ringed one. This planet is a gas giant, and it’s composed mostly of hydrogen and helium</a:t>
            </a:r>
            <a:endParaRPr>
              <a:solidFill>
                <a:schemeClr val="lt1"/>
              </a:solidFill>
            </a:endParaRPr>
          </a:p>
        </p:txBody>
      </p:sp>
      <p:sp>
        <p:nvSpPr>
          <p:cNvPr id="296" name="Google Shape;296;p43"/>
          <p:cNvSpPr txBox="1"/>
          <p:nvPr>
            <p:ph idx="4" type="ctrTitle"/>
          </p:nvPr>
        </p:nvSpPr>
        <p:spPr>
          <a:xfrm>
            <a:off x="631883" y="3331927"/>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SUBWAY STATIONS</a:t>
            </a:r>
            <a:endParaRPr>
              <a:solidFill>
                <a:schemeClr val="lt1"/>
              </a:solidFill>
            </a:endParaRPr>
          </a:p>
        </p:txBody>
      </p:sp>
      <p:sp>
        <p:nvSpPr>
          <p:cNvPr id="297" name="Google Shape;297;p43"/>
          <p:cNvSpPr txBox="1"/>
          <p:nvPr>
            <p:ph type="ctrTitle"/>
          </p:nvPr>
        </p:nvSpPr>
        <p:spPr>
          <a:xfrm>
            <a:off x="848600" y="1066675"/>
            <a:ext cx="287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Scioly.org</a:t>
            </a:r>
            <a:endParaRPr sz="2200">
              <a:solidFill>
                <a:schemeClr val="dk1"/>
              </a:solidFill>
            </a:endParaRPr>
          </a:p>
        </p:txBody>
      </p:sp>
      <p:sp>
        <p:nvSpPr>
          <p:cNvPr id="298" name="Google Shape;298;p43"/>
          <p:cNvSpPr txBox="1"/>
          <p:nvPr>
            <p:ph type="ctrTitle"/>
          </p:nvPr>
        </p:nvSpPr>
        <p:spPr>
          <a:xfrm>
            <a:off x="171700" y="0"/>
            <a:ext cx="46167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solidFill>
                  <a:schemeClr val="lt1"/>
                </a:solidFill>
              </a:rPr>
              <a:t>Resources to Check Out</a:t>
            </a:r>
            <a:endParaRPr sz="2600">
              <a:solidFill>
                <a:schemeClr val="lt1"/>
              </a:solidFill>
            </a:endParaRPr>
          </a:p>
        </p:txBody>
      </p:sp>
      <p:sp>
        <p:nvSpPr>
          <p:cNvPr id="299" name="Google Shape;299;p43"/>
          <p:cNvSpPr txBox="1"/>
          <p:nvPr>
            <p:ph type="ctrTitle"/>
          </p:nvPr>
        </p:nvSpPr>
        <p:spPr>
          <a:xfrm>
            <a:off x="5417400" y="1066675"/>
            <a:ext cx="287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lt1"/>
                </a:solidFill>
              </a:rPr>
              <a:t>Soinc.org</a:t>
            </a:r>
            <a:endParaRPr sz="2200">
              <a:solidFill>
                <a:schemeClr val="lt1"/>
              </a:solidFill>
            </a:endParaRPr>
          </a:p>
        </p:txBody>
      </p:sp>
      <p:pic>
        <p:nvPicPr>
          <p:cNvPr id="300" name="Google Shape;300;p43"/>
          <p:cNvPicPr preferRelativeResize="0"/>
          <p:nvPr/>
        </p:nvPicPr>
        <p:blipFill>
          <a:blip r:embed="rId3">
            <a:alphaModFix/>
          </a:blip>
          <a:stretch>
            <a:fillRect/>
          </a:stretch>
        </p:blipFill>
        <p:spPr>
          <a:xfrm>
            <a:off x="4987198" y="1775400"/>
            <a:ext cx="3829224" cy="2828250"/>
          </a:xfrm>
          <a:prstGeom prst="rect">
            <a:avLst/>
          </a:prstGeom>
          <a:noFill/>
          <a:ln>
            <a:noFill/>
          </a:ln>
        </p:spPr>
      </p:pic>
      <p:pic>
        <p:nvPicPr>
          <p:cNvPr id="301" name="Google Shape;301;p43"/>
          <p:cNvPicPr preferRelativeResize="0"/>
          <p:nvPr/>
        </p:nvPicPr>
        <p:blipFill>
          <a:blip r:embed="rId4">
            <a:alphaModFix/>
          </a:blip>
          <a:stretch>
            <a:fillRect/>
          </a:stretch>
        </p:blipFill>
        <p:spPr>
          <a:xfrm>
            <a:off x="257963" y="1959999"/>
            <a:ext cx="4052576" cy="2118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5" name="Shape 305"/>
        <p:cNvGrpSpPr/>
        <p:nvPr/>
      </p:nvGrpSpPr>
      <p:grpSpPr>
        <a:xfrm>
          <a:off x="0" y="0"/>
          <a:ext cx="0" cy="0"/>
          <a:chOff x="0" y="0"/>
          <a:chExt cx="0" cy="0"/>
        </a:xfrm>
      </p:grpSpPr>
      <p:pic>
        <p:nvPicPr>
          <p:cNvPr id="306" name="Google Shape;306;p44"/>
          <p:cNvPicPr preferRelativeResize="0"/>
          <p:nvPr/>
        </p:nvPicPr>
        <p:blipFill rotWithShape="1">
          <a:blip r:embed="rId3">
            <a:alphaModFix/>
          </a:blip>
          <a:srcRect b="0" l="12212" r="12212" t="0"/>
          <a:stretch/>
        </p:blipFill>
        <p:spPr>
          <a:xfrm>
            <a:off x="3981435" y="0"/>
            <a:ext cx="5162557" cy="5143499"/>
          </a:xfrm>
          <a:prstGeom prst="rect">
            <a:avLst/>
          </a:prstGeom>
          <a:noFill/>
          <a:ln>
            <a:noFill/>
          </a:ln>
        </p:spPr>
      </p:pic>
      <p:sp>
        <p:nvSpPr>
          <p:cNvPr id="307" name="Google Shape;307;p44"/>
          <p:cNvSpPr/>
          <p:nvPr/>
        </p:nvSpPr>
        <p:spPr>
          <a:xfrm rot="5400000">
            <a:off x="1428875" y="205200"/>
            <a:ext cx="3358800" cy="5026500"/>
          </a:xfrm>
          <a:prstGeom prst="rect">
            <a:avLst/>
          </a:prstGeom>
          <a:solidFill>
            <a:schemeClr val="accent1">
              <a:alpha val="617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4"/>
          <p:cNvSpPr txBox="1"/>
          <p:nvPr>
            <p:ph type="ctrTitle"/>
          </p:nvPr>
        </p:nvSpPr>
        <p:spPr>
          <a:xfrm>
            <a:off x="1201075" y="837175"/>
            <a:ext cx="2607300" cy="20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THANKS!</a:t>
            </a:r>
            <a:endParaRPr sz="3000">
              <a:solidFill>
                <a:schemeClr val="lt1"/>
              </a:solidFill>
            </a:endParaRPr>
          </a:p>
        </p:txBody>
      </p:sp>
      <p:sp>
        <p:nvSpPr>
          <p:cNvPr id="309" name="Google Shape;309;p44"/>
          <p:cNvSpPr/>
          <p:nvPr/>
        </p:nvSpPr>
        <p:spPr>
          <a:xfrm>
            <a:off x="4582622" y="31226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310" name="Google Shape;310;p44"/>
          <p:cNvGrpSpPr/>
          <p:nvPr/>
        </p:nvGrpSpPr>
        <p:grpSpPr>
          <a:xfrm>
            <a:off x="4582431" y="2545611"/>
            <a:ext cx="346056" cy="345674"/>
            <a:chOff x="3303268" y="3817349"/>
            <a:chExt cx="346056" cy="345674"/>
          </a:xfrm>
        </p:grpSpPr>
        <p:sp>
          <p:nvSpPr>
            <p:cNvPr id="311" name="Google Shape;311;p4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12" name="Google Shape;312;p4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13" name="Google Shape;313;p4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14" name="Google Shape;314;p4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315" name="Google Shape;315;p44"/>
          <p:cNvGrpSpPr/>
          <p:nvPr/>
        </p:nvGrpSpPr>
        <p:grpSpPr>
          <a:xfrm>
            <a:off x="4582447" y="1968549"/>
            <a:ext cx="346024" cy="345674"/>
            <a:chOff x="4201447" y="3817349"/>
            <a:chExt cx="346024" cy="345674"/>
          </a:xfrm>
        </p:grpSpPr>
        <p:sp>
          <p:nvSpPr>
            <p:cNvPr id="316" name="Google Shape;316;p4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17" name="Google Shape;317;p4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4" name="Shape 144"/>
        <p:cNvGrpSpPr/>
        <p:nvPr/>
      </p:nvGrpSpPr>
      <p:grpSpPr>
        <a:xfrm>
          <a:off x="0" y="0"/>
          <a:ext cx="0" cy="0"/>
          <a:chOff x="0" y="0"/>
          <a:chExt cx="0" cy="0"/>
        </a:xfrm>
      </p:grpSpPr>
      <p:sp>
        <p:nvSpPr>
          <p:cNvPr id="145" name="Google Shape;145;p24"/>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4"/>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Cheatsheet Rules</a:t>
            </a:r>
            <a:endParaRPr sz="3300">
              <a:solidFill>
                <a:schemeClr val="lt1"/>
              </a:solidFill>
              <a:latin typeface="Livvic"/>
              <a:ea typeface="Livvic"/>
              <a:cs typeface="Livvic"/>
              <a:sym typeface="Livvic"/>
            </a:endParaRPr>
          </a:p>
        </p:txBody>
      </p:sp>
      <p:sp>
        <p:nvSpPr>
          <p:cNvPr id="147" name="Google Shape;147;p24"/>
          <p:cNvSpPr txBox="1"/>
          <p:nvPr/>
        </p:nvSpPr>
        <p:spPr>
          <a:xfrm>
            <a:off x="419250" y="1485700"/>
            <a:ext cx="5478600" cy="34017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Check your event rules sheet for cheatsheet rules under “Event Parameters”!</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Typical Cheatsheet Rules:</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8.5” x 11” (Letter size)</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Usually 1 sheet per team </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Front &amp; Back</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Cannot affix additional labels to the cheatsheet to increase surface area</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May be laminated / sealed in protector</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pic>
        <p:nvPicPr>
          <p:cNvPr id="148" name="Google Shape;148;p24"/>
          <p:cNvPicPr preferRelativeResize="0"/>
          <p:nvPr/>
        </p:nvPicPr>
        <p:blipFill>
          <a:blip r:embed="rId3">
            <a:alphaModFix/>
          </a:blip>
          <a:stretch>
            <a:fillRect/>
          </a:stretch>
        </p:blipFill>
        <p:spPr>
          <a:xfrm>
            <a:off x="6120950" y="1322400"/>
            <a:ext cx="2773301" cy="3564999"/>
          </a:xfrm>
          <a:prstGeom prst="rect">
            <a:avLst/>
          </a:prstGeom>
          <a:noFill/>
          <a:ln>
            <a:noFill/>
          </a:ln>
        </p:spPr>
      </p:pic>
      <p:sp>
        <p:nvSpPr>
          <p:cNvPr id="149" name="Google Shape;149;p24"/>
          <p:cNvSpPr/>
          <p:nvPr/>
        </p:nvSpPr>
        <p:spPr>
          <a:xfrm>
            <a:off x="3613700" y="1933425"/>
            <a:ext cx="2673600" cy="1947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3" name="Shape 153"/>
        <p:cNvGrpSpPr/>
        <p:nvPr/>
      </p:nvGrpSpPr>
      <p:grpSpPr>
        <a:xfrm>
          <a:off x="0" y="0"/>
          <a:ext cx="0" cy="0"/>
          <a:chOff x="0" y="0"/>
          <a:chExt cx="0" cy="0"/>
        </a:xfrm>
      </p:grpSpPr>
      <p:sp>
        <p:nvSpPr>
          <p:cNvPr id="154" name="Google Shape;154;p25"/>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Binder Rules</a:t>
            </a:r>
            <a:endParaRPr sz="3300">
              <a:solidFill>
                <a:schemeClr val="lt1"/>
              </a:solidFill>
              <a:latin typeface="Livvic"/>
              <a:ea typeface="Livvic"/>
              <a:cs typeface="Livvic"/>
              <a:sym typeface="Livvic"/>
            </a:endParaRPr>
          </a:p>
        </p:txBody>
      </p:sp>
      <p:sp>
        <p:nvSpPr>
          <p:cNvPr id="156" name="Google Shape;156;p25"/>
          <p:cNvSpPr txBox="1"/>
          <p:nvPr/>
        </p:nvSpPr>
        <p:spPr>
          <a:xfrm>
            <a:off x="419250" y="1485700"/>
            <a:ext cx="8249400" cy="31677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Check your event rules sheet for binder rules under “Event Parameters”!</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Binders may be one per team or one per participant</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Some events have binder size limits of 2”, some events have no limit</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Some events do not let you remove pages from binder during the event</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Material should be secured onto the binder using sheet protectors or through hole-punch</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Sheet protectors, laminations, tabs, and labels are typically allowed</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 name="Shape 160"/>
        <p:cNvGrpSpPr/>
        <p:nvPr/>
      </p:nvGrpSpPr>
      <p:grpSpPr>
        <a:xfrm>
          <a:off x="0" y="0"/>
          <a:ext cx="0" cy="0"/>
          <a:chOff x="0" y="0"/>
          <a:chExt cx="0" cy="0"/>
        </a:xfrm>
      </p:grpSpPr>
      <p:pic>
        <p:nvPicPr>
          <p:cNvPr id="161" name="Google Shape;161;p26"/>
          <p:cNvPicPr preferRelativeResize="0"/>
          <p:nvPr/>
        </p:nvPicPr>
        <p:blipFill>
          <a:blip r:embed="rId4">
            <a:alphaModFix/>
          </a:blip>
          <a:stretch>
            <a:fillRect/>
          </a:stretch>
        </p:blipFill>
        <p:spPr>
          <a:xfrm>
            <a:off x="-148" y="0"/>
            <a:ext cx="9144000" cy="5143500"/>
          </a:xfrm>
          <a:prstGeom prst="rect">
            <a:avLst/>
          </a:prstGeom>
          <a:noFill/>
          <a:ln>
            <a:noFill/>
          </a:ln>
        </p:spPr>
      </p:pic>
      <p:sp>
        <p:nvSpPr>
          <p:cNvPr id="162" name="Google Shape;162;p26"/>
          <p:cNvSpPr/>
          <p:nvPr/>
        </p:nvSpPr>
        <p:spPr>
          <a:xfrm flipH="1" rot="-5400000">
            <a:off x="3281200" y="-725975"/>
            <a:ext cx="2581500" cy="6159000"/>
          </a:xfrm>
          <a:prstGeom prst="rect">
            <a:avLst/>
          </a:prstGeom>
          <a:gradFill>
            <a:gsLst>
              <a:gs pos="0">
                <a:srgbClr val="A9B9D3">
                  <a:alpha val="30980"/>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6"/>
          <p:cNvSpPr txBox="1"/>
          <p:nvPr>
            <p:ph type="title"/>
          </p:nvPr>
        </p:nvSpPr>
        <p:spPr>
          <a:xfrm>
            <a:off x="3047850" y="1742750"/>
            <a:ext cx="3308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General </a:t>
            </a:r>
            <a:endParaRPr>
              <a:solidFill>
                <a:schemeClr val="lt1"/>
              </a:solidFill>
            </a:endParaRPr>
          </a:p>
          <a:p>
            <a:pPr indent="0" lvl="0" marL="0" rtl="0" algn="ctr">
              <a:spcBef>
                <a:spcPts val="0"/>
              </a:spcBef>
              <a:spcAft>
                <a:spcPts val="0"/>
              </a:spcAft>
              <a:buNone/>
            </a:pPr>
            <a:r>
              <a:rPr lang="en">
                <a:solidFill>
                  <a:schemeClr val="lt1"/>
                </a:solidFill>
              </a:rPr>
              <a:t>Tips</a:t>
            </a:r>
            <a:endParaRPr>
              <a:solidFill>
                <a:schemeClr val="lt1"/>
              </a:solidFill>
            </a:endParaRPr>
          </a:p>
        </p:txBody>
      </p:sp>
      <p:sp>
        <p:nvSpPr>
          <p:cNvPr id="164" name="Google Shape;164;p26"/>
          <p:cNvSpPr/>
          <p:nvPr/>
        </p:nvSpPr>
        <p:spPr>
          <a:xfrm rot="907670">
            <a:off x="2891024" y="-1509326"/>
            <a:ext cx="7260506" cy="2438868"/>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
        <p:nvSpPr>
          <p:cNvPr id="165" name="Google Shape;165;p26"/>
          <p:cNvSpPr/>
          <p:nvPr/>
        </p:nvSpPr>
        <p:spPr>
          <a:xfrm rot="-912666">
            <a:off x="3806188" y="4592478"/>
            <a:ext cx="7260569" cy="2438652"/>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9" name="Shape 169"/>
        <p:cNvGrpSpPr/>
        <p:nvPr/>
      </p:nvGrpSpPr>
      <p:grpSpPr>
        <a:xfrm>
          <a:off x="0" y="0"/>
          <a:ext cx="0" cy="0"/>
          <a:chOff x="0" y="0"/>
          <a:chExt cx="0" cy="0"/>
        </a:xfrm>
      </p:grpSpPr>
      <p:sp>
        <p:nvSpPr>
          <p:cNvPr id="170" name="Google Shape;170;p27"/>
          <p:cNvSpPr/>
          <p:nvPr/>
        </p:nvSpPr>
        <p:spPr>
          <a:xfrm flipH="1">
            <a:off x="-100" y="0"/>
            <a:ext cx="9144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7"/>
          <p:cNvSpPr txBox="1"/>
          <p:nvPr>
            <p:ph idx="4294967295" type="ctrTitle"/>
          </p:nvPr>
        </p:nvSpPr>
        <p:spPr>
          <a:xfrm>
            <a:off x="426075" y="238650"/>
            <a:ext cx="87177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General Tips - Formating Cheatsheets</a:t>
            </a:r>
            <a:endParaRPr sz="3300">
              <a:solidFill>
                <a:schemeClr val="lt1"/>
              </a:solidFill>
              <a:latin typeface="Livvic"/>
              <a:ea typeface="Livvic"/>
              <a:cs typeface="Livvic"/>
              <a:sym typeface="Livvic"/>
            </a:endParaRPr>
          </a:p>
        </p:txBody>
      </p:sp>
      <p:sp>
        <p:nvSpPr>
          <p:cNvPr id="172" name="Google Shape;172;p27"/>
          <p:cNvSpPr txBox="1"/>
          <p:nvPr/>
        </p:nvSpPr>
        <p:spPr>
          <a:xfrm>
            <a:off x="419250" y="1333300"/>
            <a:ext cx="8298900" cy="35040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Include as much information as possible, but keep it readable</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Decrease font size, decrease margins</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Utilize highlighting and bolding</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Eliminate articles (the, a, etc.)</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Abbreviate common words (ex: because → bc)</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Abbreviate content words if you know them (ex: hydrochloric acid → HCl)</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For events with labeling (ex: A&amp;P), include diagrams</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May be helpful to draw your own diagrams! Decreasing size of diagrams make words hard to read due to lower image resolution</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Print in color, if available</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sp>
        <p:nvSpPr>
          <p:cNvPr id="177" name="Google Shape;177;p28"/>
          <p:cNvSpPr/>
          <p:nvPr/>
        </p:nvSpPr>
        <p:spPr>
          <a:xfrm flipH="1">
            <a:off x="-100" y="0"/>
            <a:ext cx="9144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8"/>
          <p:cNvSpPr txBox="1"/>
          <p:nvPr>
            <p:ph idx="4294967295" type="ctrTitle"/>
          </p:nvPr>
        </p:nvSpPr>
        <p:spPr>
          <a:xfrm>
            <a:off x="426075" y="238650"/>
            <a:ext cx="85791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General Tips - Formating Cheatsheets</a:t>
            </a:r>
            <a:endParaRPr sz="3300">
              <a:solidFill>
                <a:schemeClr val="lt1"/>
              </a:solidFill>
              <a:latin typeface="Livvic"/>
              <a:ea typeface="Livvic"/>
              <a:cs typeface="Livvic"/>
              <a:sym typeface="Livvic"/>
            </a:endParaRPr>
          </a:p>
        </p:txBody>
      </p:sp>
      <p:sp>
        <p:nvSpPr>
          <p:cNvPr id="179" name="Google Shape;179;p28"/>
          <p:cNvSpPr txBox="1"/>
          <p:nvPr/>
        </p:nvSpPr>
        <p:spPr>
          <a:xfrm>
            <a:off x="419250" y="1333300"/>
            <a:ext cx="8298900" cy="35040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Organize content by topic</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Try to group similar information together or sequentially so that it is easier to find during your event</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Don’t write every single piece of information – you will run out of space</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Exclude simple content that you can easily study</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Know what kind of information you need</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Graphs, images, vocabulary, labeled diagrams, equations/formulas</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Hand-write / label additional information into margins after printing</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Print multiple copies just in case!</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Bringing sheet protector can help prevent soggy/wrinkled cheatsheets</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3" name="Shape 183"/>
        <p:cNvGrpSpPr/>
        <p:nvPr/>
      </p:nvGrpSpPr>
      <p:grpSpPr>
        <a:xfrm>
          <a:off x="0" y="0"/>
          <a:ext cx="0" cy="0"/>
          <a:chOff x="0" y="0"/>
          <a:chExt cx="0" cy="0"/>
        </a:xfrm>
      </p:grpSpPr>
      <p:sp>
        <p:nvSpPr>
          <p:cNvPr id="184" name="Google Shape;184;p29"/>
          <p:cNvSpPr/>
          <p:nvPr/>
        </p:nvSpPr>
        <p:spPr>
          <a:xfrm flipH="1">
            <a:off x="-100" y="0"/>
            <a:ext cx="9144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9"/>
          <p:cNvSpPr txBox="1"/>
          <p:nvPr>
            <p:ph idx="4294967295" type="ctrTitle"/>
          </p:nvPr>
        </p:nvSpPr>
        <p:spPr>
          <a:xfrm>
            <a:off x="426075" y="238650"/>
            <a:ext cx="58080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General Tips - </a:t>
            </a:r>
            <a:r>
              <a:rPr lang="en" sz="3300">
                <a:solidFill>
                  <a:schemeClr val="lt1"/>
                </a:solidFill>
              </a:rPr>
              <a:t>Google Docs</a:t>
            </a:r>
            <a:endParaRPr sz="3300">
              <a:solidFill>
                <a:schemeClr val="lt1"/>
              </a:solidFill>
              <a:latin typeface="Livvic"/>
              <a:ea typeface="Livvic"/>
              <a:cs typeface="Livvic"/>
              <a:sym typeface="Livvic"/>
            </a:endParaRPr>
          </a:p>
        </p:txBody>
      </p:sp>
      <p:sp>
        <p:nvSpPr>
          <p:cNvPr id="186" name="Google Shape;186;p29"/>
          <p:cNvSpPr txBox="1"/>
          <p:nvPr/>
        </p:nvSpPr>
        <p:spPr>
          <a:xfrm>
            <a:off x="419250" y="1485700"/>
            <a:ext cx="8298900" cy="31677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Google docs is commonly used to create cheatsheets (easy to collaborate!)</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Other: microsoft word, canva, OneNote, etc.</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t/>
            </a:r>
            <a:endParaRPr sz="1900">
              <a:solidFill>
                <a:schemeClr val="dk1"/>
              </a:solidFill>
              <a:latin typeface="Catamaran Light"/>
              <a:ea typeface="Catamaran Light"/>
              <a:cs typeface="Catamaran Light"/>
              <a:sym typeface="Catamaran Light"/>
            </a:endParaRPr>
          </a:p>
          <a:p>
            <a:pPr indent="0" lvl="0" marL="0" rtl="0" algn="l">
              <a:lnSpc>
                <a:spcPct val="115000"/>
              </a:lnSpc>
              <a:spcBef>
                <a:spcPts val="0"/>
              </a:spcBef>
              <a:spcAft>
                <a:spcPts val="0"/>
              </a:spcAft>
              <a:buNone/>
            </a:pPr>
            <a:r>
              <a:rPr lang="en" sz="1900">
                <a:solidFill>
                  <a:schemeClr val="dk1"/>
                </a:solidFill>
                <a:latin typeface="Catamaran Light"/>
                <a:ea typeface="Catamaran Light"/>
                <a:cs typeface="Catamaran Light"/>
                <a:sym typeface="Catamaran Light"/>
              </a:rPr>
              <a:t>Google Docs - </a:t>
            </a:r>
            <a:r>
              <a:rPr lang="en" sz="1900">
                <a:solidFill>
                  <a:schemeClr val="dk1"/>
                </a:solidFill>
                <a:latin typeface="Catamaran Light"/>
                <a:ea typeface="Catamaran Light"/>
                <a:cs typeface="Catamaran Light"/>
                <a:sym typeface="Catamaran Light"/>
              </a:rPr>
              <a:t>Changing</a:t>
            </a:r>
            <a:r>
              <a:rPr lang="en" sz="1900">
                <a:solidFill>
                  <a:schemeClr val="dk1"/>
                </a:solidFill>
                <a:latin typeface="Catamaran Light"/>
                <a:ea typeface="Catamaran Light"/>
                <a:cs typeface="Catamaran Light"/>
                <a:sym typeface="Catamaran Light"/>
              </a:rPr>
              <a:t> </a:t>
            </a:r>
            <a:r>
              <a:rPr lang="en" sz="1900">
                <a:solidFill>
                  <a:schemeClr val="dk1"/>
                </a:solidFill>
                <a:latin typeface="Catamaran Light"/>
                <a:ea typeface="Catamaran Light"/>
                <a:cs typeface="Catamaran Light"/>
                <a:sym typeface="Catamaran Light"/>
              </a:rPr>
              <a:t>Formatting</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Adjusting Margins: files → page setup → margins</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Adjusting Orientation: files → page setup → orientation</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Making Columns: format → columns</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Adjusting Image Margins: select image → wrap text → adjust margins</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Play around to figure out what works best for your team</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0" name="Shape 190"/>
        <p:cNvGrpSpPr/>
        <p:nvPr/>
      </p:nvGrpSpPr>
      <p:grpSpPr>
        <a:xfrm>
          <a:off x="0" y="0"/>
          <a:ext cx="0" cy="0"/>
          <a:chOff x="0" y="0"/>
          <a:chExt cx="0" cy="0"/>
        </a:xfrm>
      </p:grpSpPr>
      <p:sp>
        <p:nvSpPr>
          <p:cNvPr id="191" name="Google Shape;191;p30"/>
          <p:cNvSpPr/>
          <p:nvPr/>
        </p:nvSpPr>
        <p:spPr>
          <a:xfrm flipH="1">
            <a:off x="-100" y="0"/>
            <a:ext cx="9144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0"/>
          <p:cNvSpPr txBox="1"/>
          <p:nvPr>
            <p:ph idx="4294967295" type="ctrTitle"/>
          </p:nvPr>
        </p:nvSpPr>
        <p:spPr>
          <a:xfrm>
            <a:off x="426075" y="238650"/>
            <a:ext cx="84993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General Tips - Formating Binders</a:t>
            </a:r>
            <a:endParaRPr sz="3300">
              <a:solidFill>
                <a:schemeClr val="lt1"/>
              </a:solidFill>
              <a:latin typeface="Livvic"/>
              <a:ea typeface="Livvic"/>
              <a:cs typeface="Livvic"/>
              <a:sym typeface="Livvic"/>
            </a:endParaRPr>
          </a:p>
        </p:txBody>
      </p:sp>
      <p:sp>
        <p:nvSpPr>
          <p:cNvPr id="193" name="Google Shape;193;p30"/>
          <p:cNvSpPr txBox="1"/>
          <p:nvPr/>
        </p:nvSpPr>
        <p:spPr>
          <a:xfrm>
            <a:off x="419250" y="1485700"/>
            <a:ext cx="8298900" cy="28314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Binders are much larger than a single cheatsheet	</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You can include much more detailed, thorough information</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Organization is crucial</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Create a table of contents for your binder, use page numbers</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Use tabs to easily find sections</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Highlight main points, definitions</a:t>
            </a:r>
            <a:endParaRPr sz="1900">
              <a:solidFill>
                <a:schemeClr val="dk1"/>
              </a:solidFill>
              <a:latin typeface="Catamaran Light"/>
              <a:ea typeface="Catamaran Light"/>
              <a:cs typeface="Catamaran Light"/>
              <a:sym typeface="Catamaran Light"/>
            </a:endParaRPr>
          </a:p>
          <a:p>
            <a:pPr indent="-349250" lvl="0" marL="4572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Compile your resources in google drive and print ahead of time</a:t>
            </a:r>
            <a:endParaRPr sz="1900">
              <a:solidFill>
                <a:schemeClr val="dk1"/>
              </a:solidFill>
              <a:latin typeface="Catamaran Light"/>
              <a:ea typeface="Catamaran Light"/>
              <a:cs typeface="Catamaran Light"/>
              <a:sym typeface="Catamaran Light"/>
            </a:endParaRPr>
          </a:p>
          <a:p>
            <a:pPr indent="-349250" lvl="1" marL="914400" rtl="0" algn="l">
              <a:lnSpc>
                <a:spcPct val="115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Hole-punching and organizing takes time</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556D96"/>
      </a:accent1>
      <a:accent2>
        <a:srgbClr val="212121"/>
      </a:accent2>
      <a:accent3>
        <a:srgbClr val="A9B9D3"/>
      </a:accent3>
      <a:accent4>
        <a:srgbClr val="26529E"/>
      </a:accent4>
      <a:accent5>
        <a:srgbClr val="62779B"/>
      </a:accent5>
      <a:accent6>
        <a:srgbClr val="363F4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